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56" r:id="rId3"/>
    <p:sldMasterId id="2147483786" r:id="rId4"/>
  </p:sldMasterIdLst>
  <p:notesMasterIdLst>
    <p:notesMasterId r:id="rId34"/>
  </p:notesMasterIdLst>
  <p:sldIdLst>
    <p:sldId id="256" r:id="rId5"/>
    <p:sldId id="290" r:id="rId6"/>
    <p:sldId id="291" r:id="rId7"/>
    <p:sldId id="293" r:id="rId8"/>
    <p:sldId id="294" r:id="rId9"/>
    <p:sldId id="257" r:id="rId10"/>
    <p:sldId id="296" r:id="rId11"/>
    <p:sldId id="319" r:id="rId12"/>
    <p:sldId id="298" r:id="rId13"/>
    <p:sldId id="289" r:id="rId14"/>
    <p:sldId id="316" r:id="rId15"/>
    <p:sldId id="314" r:id="rId16"/>
    <p:sldId id="317" r:id="rId17"/>
    <p:sldId id="299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274" r:id="rId31"/>
    <p:sldId id="275" r:id="rId32"/>
    <p:sldId id="278" r:id="rId33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DDC1553-D1D9-4D1C-8D65-FBF4039DF6C5}">
          <p14:sldIdLst>
            <p14:sldId id="256"/>
            <p14:sldId id="290"/>
            <p14:sldId id="291"/>
            <p14:sldId id="293"/>
            <p14:sldId id="294"/>
            <p14:sldId id="257"/>
            <p14:sldId id="296"/>
            <p14:sldId id="319"/>
            <p14:sldId id="298"/>
            <p14:sldId id="289"/>
            <p14:sldId id="316"/>
            <p14:sldId id="314"/>
            <p14:sldId id="317"/>
            <p14:sldId id="299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274"/>
            <p14:sldId id="275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25FF88"/>
    <a:srgbClr val="CCEC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795" autoAdjust="0"/>
  </p:normalViewPr>
  <p:slideViewPr>
    <p:cSldViewPr>
      <p:cViewPr>
        <p:scale>
          <a:sx n="80" d="100"/>
          <a:sy n="80" d="100"/>
        </p:scale>
        <p:origin x="-216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0"/>
    </c:view3D>
    <c:floor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742553309798311E-2"/>
          <c:y val="4.3453303900210766E-2"/>
          <c:w val="0.77614281135413143"/>
          <c:h val="0.8333440004250733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</c:v>
                </c:pt>
              </c:strCache>
            </c:strRef>
          </c:tx>
          <c:spPr>
            <a:solidFill>
              <a:srgbClr val="FF0000"/>
            </a:solidFill>
            <a:ln w="15875" cap="flat" cmpd="sng" algn="ctr">
              <a:solidFill>
                <a:schemeClr val="tx1"/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 </c:v>
                </c:pt>
                <c:pt idx="4">
                  <c:v>2016 год прогноз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433324.6</c:v>
                </c:pt>
                <c:pt idx="1">
                  <c:v>586073.82999999996</c:v>
                </c:pt>
                <c:pt idx="2">
                  <c:v>565723.00199999998</c:v>
                </c:pt>
                <c:pt idx="3">
                  <c:v>565745.61199999996</c:v>
                </c:pt>
                <c:pt idx="4">
                  <c:v>465838.1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 </c:v>
                </c:pt>
                <c:pt idx="4">
                  <c:v>2016 год прогноз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429637.76</c:v>
                </c:pt>
                <c:pt idx="1">
                  <c:v>587245.25</c:v>
                </c:pt>
                <c:pt idx="2">
                  <c:v>574228.93099999998</c:v>
                </c:pt>
                <c:pt idx="3">
                  <c:v>567188.01800000004</c:v>
                </c:pt>
                <c:pt idx="4">
                  <c:v>467085.1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356160"/>
        <c:axId val="27366144"/>
        <c:axId val="101038272"/>
      </c:bar3DChart>
      <c:catAx>
        <c:axId val="273561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7366144"/>
        <c:crosses val="autoZero"/>
        <c:auto val="1"/>
        <c:lblAlgn val="ctr"/>
        <c:lblOffset val="100"/>
        <c:noMultiLvlLbl val="0"/>
      </c:catAx>
      <c:valAx>
        <c:axId val="27366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7356160"/>
        <c:crosses val="autoZero"/>
        <c:crossBetween val="between"/>
      </c:valAx>
      <c:serAx>
        <c:axId val="101038272"/>
        <c:scaling>
          <c:orientation val="minMax"/>
        </c:scaling>
        <c:delete val="1"/>
        <c:axPos val="b"/>
        <c:majorTickMark val="out"/>
        <c:minorTickMark val="none"/>
        <c:tickLblPos val="nextTo"/>
        <c:crossAx val="27366144"/>
        <c:crosses val="autoZero"/>
      </c:serAx>
    </c:plotArea>
    <c:legend>
      <c:legendPos val="r"/>
      <c:layout>
        <c:manualLayout>
          <c:xMode val="edge"/>
          <c:yMode val="edge"/>
          <c:x val="0.87878239783393253"/>
          <c:y val="0.23443912834161748"/>
          <c:w val="0.11268360415151005"/>
          <c:h val="0.13748593151485583"/>
        </c:manualLayout>
      </c:layout>
      <c:overlay val="0"/>
      <c:spPr>
        <a:ln>
          <a:solidFill>
            <a:schemeClr val="tx2">
              <a:lumMod val="40000"/>
              <a:lumOff val="60000"/>
            </a:schemeClr>
          </a:solidFill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74750922213918E-2"/>
          <c:y val="2.6266582302316929E-2"/>
          <c:w val="0.68824815133535067"/>
          <c:h val="0.89325762020202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104795.05</c:v>
                </c:pt>
                <c:pt idx="1">
                  <c:v>99921.919999999998</c:v>
                </c:pt>
                <c:pt idx="2">
                  <c:v>167389.1</c:v>
                </c:pt>
                <c:pt idx="3">
                  <c:v>201283.76</c:v>
                </c:pt>
                <c:pt idx="4">
                  <c:v>183747.3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71784.539999999994</c:v>
                </c:pt>
                <c:pt idx="1">
                  <c:v>173608.84</c:v>
                </c:pt>
                <c:pt idx="2">
                  <c:v>94832.687999999995</c:v>
                </c:pt>
                <c:pt idx="3">
                  <c:v>103442.12300000001</c:v>
                </c:pt>
                <c:pt idx="4">
                  <c:v>22090.799999999999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Лист1!$D$2:$D$6</c:f>
              <c:numCache>
                <c:formatCode>0.00</c:formatCode>
                <c:ptCount val="5"/>
                <c:pt idx="0">
                  <c:v>184426.52</c:v>
                </c:pt>
                <c:pt idx="1">
                  <c:v>213036.05</c:v>
                </c:pt>
                <c:pt idx="2">
                  <c:v>203381.462</c:v>
                </c:pt>
                <c:pt idx="3">
                  <c:v>191127.26</c:v>
                </c:pt>
                <c:pt idx="4">
                  <c:v>197650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25FF88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Лист1!$E$2:$E$6</c:f>
              <c:numCache>
                <c:formatCode>0.00</c:formatCode>
                <c:ptCount val="5"/>
                <c:pt idx="0">
                  <c:v>839.14</c:v>
                </c:pt>
                <c:pt idx="1">
                  <c:v>633.27</c:v>
                </c:pt>
                <c:pt idx="2">
                  <c:v>31303</c:v>
                </c:pt>
                <c:pt idx="3">
                  <c:v>4393.0550000000003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292032"/>
        <c:axId val="27293568"/>
      </c:barChart>
      <c:lineChart>
        <c:grouping val="stacked"/>
        <c:varyColors val="0"/>
        <c:ser>
          <c:idx val="4"/>
          <c:order val="4"/>
          <c:tx>
            <c:strRef>
              <c:f>Лист1!$F$1</c:f>
              <c:strCache>
                <c:ptCount val="1"/>
                <c:pt idx="0">
                  <c:v>Всего безвозмездных поступлений</c:v>
                </c:pt>
              </c:strCache>
            </c:strRef>
          </c:tx>
          <c:spPr>
            <a:ln w="57150">
              <a:solidFill>
                <a:schemeClr val="accent2">
                  <a:lumMod val="75000"/>
                </a:schemeClr>
              </a:solidFill>
            </a:ln>
          </c:spPr>
          <c:marker>
            <c:spPr>
              <a:ln w="57150">
                <a:solidFill>
                  <a:schemeClr val="accent2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5.8291545760452215E-2"/>
                  <c:y val="-5.3199807866310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2775510818948554E-2"/>
                  <c:y val="-3.2933214393430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4377183137843444E-2"/>
                  <c:y val="-4.0533186945760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925170272982796E-2"/>
                  <c:y val="-4.0533186945760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4377065448471827E-2"/>
                  <c:y val="-6.07997804186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8861030506968153E-2"/>
                  <c:y val="-4.5599835313980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Лист1!$F$2:$F$6</c:f>
              <c:numCache>
                <c:formatCode>0.00</c:formatCode>
                <c:ptCount val="5"/>
                <c:pt idx="0">
                  <c:v>361845.25</c:v>
                </c:pt>
                <c:pt idx="1">
                  <c:v>487200.08</c:v>
                </c:pt>
                <c:pt idx="2">
                  <c:v>496906.25</c:v>
                </c:pt>
                <c:pt idx="3">
                  <c:v>500246.19800000003</c:v>
                </c:pt>
                <c:pt idx="4">
                  <c:v>403488.1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92032"/>
        <c:axId val="27293568"/>
      </c:lineChart>
      <c:catAx>
        <c:axId val="27292032"/>
        <c:scaling>
          <c:orientation val="minMax"/>
        </c:scaling>
        <c:delete val="0"/>
        <c:axPos val="t"/>
        <c:majorTickMark val="out"/>
        <c:minorTickMark val="none"/>
        <c:tickLblPos val="low"/>
        <c:txPr>
          <a:bodyPr anchor="b" anchorCtr="0"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27293568"/>
        <c:crosses val="max"/>
        <c:auto val="1"/>
        <c:lblAlgn val="ctr"/>
        <c:lblOffset val="100"/>
        <c:noMultiLvlLbl val="0"/>
      </c:catAx>
      <c:valAx>
        <c:axId val="27293568"/>
        <c:scaling>
          <c:orientation val="minMax"/>
          <c:max val="520000"/>
          <c:min val="0"/>
        </c:scaling>
        <c:delete val="0"/>
        <c:axPos val="l"/>
        <c:majorGridlines/>
        <c:minorGridlines/>
        <c:numFmt formatCode="0.00" sourceLinked="1"/>
        <c:majorTickMark val="out"/>
        <c:minorTickMark val="none"/>
        <c:tickLblPos val="nextTo"/>
        <c:crossAx val="2729203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legend>
      <c:legendPos val="r"/>
      <c:layout>
        <c:manualLayout>
          <c:xMode val="edge"/>
          <c:yMode val="edge"/>
          <c:x val="0.80529129060989457"/>
          <c:y val="5.1320360585784312E-2"/>
          <c:w val="0.1618262989611324"/>
          <c:h val="0.36029455179710429"/>
        </c:manualLayout>
      </c:layout>
      <c:overlay val="0"/>
      <c:spPr>
        <a:ln>
          <a:noFill/>
        </a:ln>
      </c:spPr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3"/>
              <c:layout>
                <c:manualLayout>
                  <c:x val="0"/>
                  <c:y val="1.4496106216508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28342.22</c:v>
                </c:pt>
                <c:pt idx="1">
                  <c:v>18067.84</c:v>
                </c:pt>
                <c:pt idx="2">
                  <c:v>5684.3540000000003</c:v>
                </c:pt>
                <c:pt idx="3">
                  <c:v>7335.2510000000002</c:v>
                </c:pt>
                <c:pt idx="4">
                  <c:v>4496.75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культура, кинематография и средства массовой информации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2.8563460362013749E-3"/>
                  <c:y val="-2.4160177027514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563460362014009E-3"/>
                  <c:y val="-7.2480531082543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563460362013749E-3"/>
                  <c:y val="-1.4496106216508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563460362013749E-3"/>
                  <c:y val="-2.1744159324763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1.9328141622011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17615.650000000001</c:v>
                </c:pt>
                <c:pt idx="1">
                  <c:v>18403.55</c:v>
                </c:pt>
                <c:pt idx="2">
                  <c:v>28059.219000000001</c:v>
                </c:pt>
                <c:pt idx="3">
                  <c:v>29190.675999999999</c:v>
                </c:pt>
                <c:pt idx="4">
                  <c:v>25892.1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образование и спорт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244867.86</c:v>
                </c:pt>
                <c:pt idx="1">
                  <c:v>315773.10000000003</c:v>
                </c:pt>
                <c:pt idx="2">
                  <c:v>351524.576</c:v>
                </c:pt>
                <c:pt idx="3">
                  <c:v>362045.36599999998</c:v>
                </c:pt>
                <c:pt idx="4">
                  <c:v>320016.09000000003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национальная оборона,национальная безопасность и правоохранительная деятельность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1015.76</c:v>
                </c:pt>
                <c:pt idx="1">
                  <c:v>2561.0300000000002</c:v>
                </c:pt>
                <c:pt idx="2">
                  <c:v>1589.83</c:v>
                </c:pt>
                <c:pt idx="3">
                  <c:v>3072.7620000000002</c:v>
                </c:pt>
                <c:pt idx="4">
                  <c:v>3144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36364.019999999997</c:v>
                </c:pt>
                <c:pt idx="1">
                  <c:v>130058.85</c:v>
                </c:pt>
                <c:pt idx="2">
                  <c:v>20321.914000000001</c:v>
                </c:pt>
                <c:pt idx="3">
                  <c:v>68177.551999999996</c:v>
                </c:pt>
                <c:pt idx="4">
                  <c:v>24843.14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общегосударственные расходы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33961.440000000002</c:v>
                </c:pt>
                <c:pt idx="1">
                  <c:v>45754.98</c:v>
                </c:pt>
                <c:pt idx="2">
                  <c:v>53029.913999999997</c:v>
                </c:pt>
                <c:pt idx="3">
                  <c:v>44273.222999999998</c:v>
                </c:pt>
                <c:pt idx="4">
                  <c:v>47186.05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19579.849999999999</c:v>
                </c:pt>
                <c:pt idx="1">
                  <c:v>13377.22</c:v>
                </c:pt>
                <c:pt idx="2">
                  <c:v>51346.114999999998</c:v>
                </c:pt>
                <c:pt idx="3">
                  <c:v>16338.225</c:v>
                </c:pt>
                <c:pt idx="4">
                  <c:v>19767.97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rgbClr val="FF3399"/>
            </a:solidFill>
          </c:spPr>
          <c:invertIfNegative val="0"/>
          <c:dLbls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Лист1!$I$2:$I$6</c:f>
              <c:numCache>
                <c:formatCode>General</c:formatCode>
                <c:ptCount val="5"/>
                <c:pt idx="0">
                  <c:v>47799.48</c:v>
                </c:pt>
                <c:pt idx="1">
                  <c:v>43248.69</c:v>
                </c:pt>
                <c:pt idx="2">
                  <c:v>37523.985999999997</c:v>
                </c:pt>
                <c:pt idx="3">
                  <c:v>29692.202000000001</c:v>
                </c:pt>
                <c:pt idx="4">
                  <c:v>20807.5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304640"/>
        <c:axId val="24918272"/>
      </c:barChart>
      <c:lineChart>
        <c:grouping val="standard"/>
        <c:varyColors val="0"/>
        <c:ser>
          <c:idx val="8"/>
          <c:order val="8"/>
          <c:tx>
            <c:strRef>
              <c:f>Лист1!$J$1</c:f>
              <c:strCache>
                <c:ptCount val="1"/>
                <c:pt idx="0">
                  <c:v>Всего расходов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7030A0"/>
                </a:solidFill>
              </a:ln>
            </c:spPr>
          </c:marker>
          <c:dLbls>
            <c:dLbl>
              <c:idx val="0"/>
              <c:layout>
                <c:manualLayout>
                  <c:x val="-6.1411439778329552E-2"/>
                  <c:y val="-4.3488318649526007E-2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4270574687826145E-2"/>
                  <c:y val="-4.832035405502888E-2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411439778329503E-2"/>
                  <c:y val="-4.3488318649526007E-2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7129709597322683E-2"/>
                  <c:y val="-5.3152389460531739E-2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7129709597322683E-2"/>
                  <c:y val="-3.6240265541271667E-2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 </c:v>
                </c:pt>
                <c:pt idx="3">
                  <c:v>2015г.</c:v>
                </c:pt>
                <c:pt idx="4">
                  <c:v>2016г. План</c:v>
                </c:pt>
              </c:strCache>
            </c:strRef>
          </c:cat>
          <c:val>
            <c:numRef>
              <c:f>Лист1!$J$2:$J$6</c:f>
              <c:numCache>
                <c:formatCode>General</c:formatCode>
                <c:ptCount val="5"/>
                <c:pt idx="0">
                  <c:v>429546.27999999997</c:v>
                </c:pt>
                <c:pt idx="1">
                  <c:v>587245.26</c:v>
                </c:pt>
                <c:pt idx="2">
                  <c:v>538794.06000000006</c:v>
                </c:pt>
                <c:pt idx="3">
                  <c:v>560125.25699999998</c:v>
                </c:pt>
                <c:pt idx="4">
                  <c:v>467085.1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04640"/>
        <c:axId val="24918272"/>
      </c:lineChart>
      <c:catAx>
        <c:axId val="243046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4918272"/>
        <c:crosses val="autoZero"/>
        <c:auto val="1"/>
        <c:lblAlgn val="ctr"/>
        <c:lblOffset val="100"/>
        <c:noMultiLvlLbl val="0"/>
      </c:catAx>
      <c:valAx>
        <c:axId val="24918272"/>
        <c:scaling>
          <c:orientation val="minMax"/>
        </c:scaling>
        <c:delete val="0"/>
        <c:axPos val="l"/>
        <c:majorGridlines>
          <c:spPr>
            <a:ln>
              <a:solidFill>
                <a:srgbClr val="C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43046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2"/>
              <c:layout>
                <c:manualLayout>
                  <c:x val="0"/>
                  <c:y val="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Лист1!$B$2</c:f>
              <c:numCache>
                <c:formatCode>0.00</c:formatCode>
                <c:ptCount val="1"/>
                <c:pt idx="0">
                  <c:v>10.102238328732817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оборона, национальная безопасность и правоохранительная деятельность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820948932844997E-3"/>
                  <c:y val="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641897865689995E-3"/>
                  <c:y val="1.2968330316239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20948932844997E-3"/>
                  <c:y val="-1.2968330316239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Лист1!$C$2</c:f>
              <c:numCache>
                <c:formatCode>0.00</c:formatCode>
                <c:ptCount val="1"/>
                <c:pt idx="0">
                  <c:v>0.82972032291331932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4820948932844997E-3"/>
                  <c:y val="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2.8530326695726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Лист1!$D$2</c:f>
              <c:numCache>
                <c:formatCode>0.00</c:formatCode>
                <c:ptCount val="1"/>
                <c:pt idx="0">
                  <c:v>4.2321988006040021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4820948932844997E-3"/>
                  <c:y val="-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641897865689995E-3"/>
                  <c:y val="-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20948932844997E-3"/>
                  <c:y val="-2.8530326695726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Лист1!$E$2</c:f>
              <c:numCache>
                <c:formatCode>0.00</c:formatCode>
                <c:ptCount val="1"/>
                <c:pt idx="0">
                  <c:v>5.3187609709665331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Социально-культурная сфера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Лист1!$F$2</c:f>
              <c:numCache>
                <c:formatCode>0.00</c:formatCode>
                <c:ptCount val="1"/>
                <c:pt idx="0">
                  <c:v>75.019507151908726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1.4820948932844997E-3"/>
                  <c:y val="3.1123992758974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641897865689995E-3"/>
                  <c:y val="3.1123992758974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20948932844997E-3"/>
                  <c:y val="2.8530326695726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Лист1!$G$2</c:f>
              <c:numCache>
                <c:formatCode>0.00</c:formatCode>
                <c:ptCount val="1"/>
                <c:pt idx="0">
                  <c:v>4.2818749731044728E-2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2"/>
              <c:layout>
                <c:manualLayout>
                  <c:x val="-5.9283795731379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Лист1!$H$2</c:f>
              <c:numCache>
                <c:formatCode>0.00</c:formatCode>
                <c:ptCount val="1"/>
                <c:pt idx="0">
                  <c:v>4.4547556751435655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Условно утверждаемые расходы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Лист1!$I$2</c:f>
              <c:numCache>
                <c:formatCode>0.00</c:formatCode>
                <c:ptCount val="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751552"/>
        <c:axId val="29765632"/>
        <c:axId val="0"/>
      </c:bar3DChart>
      <c:catAx>
        <c:axId val="29751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9765632"/>
        <c:crosses val="autoZero"/>
        <c:auto val="1"/>
        <c:lblAlgn val="ctr"/>
        <c:lblOffset val="100"/>
        <c:noMultiLvlLbl val="0"/>
      </c:catAx>
      <c:valAx>
        <c:axId val="297656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9751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436435268564176"/>
          <c:y val="0"/>
          <c:w val="0.33233561485970836"/>
          <c:h val="1"/>
        </c:manualLayout>
      </c:layout>
      <c:overlay val="0"/>
      <c:txPr>
        <a:bodyPr/>
        <a:lstStyle/>
        <a:p>
          <a:pPr>
            <a:defRPr sz="1200" kern="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доходов </a:t>
            </a:r>
            <a:r>
              <a:rPr lang="ru-RU" dirty="0" smtClean="0"/>
              <a:t>465 838,10 </a:t>
            </a:r>
            <a:r>
              <a:rPr lang="ru-RU" dirty="0"/>
              <a:t>тыс</a:t>
            </a:r>
            <a:r>
              <a:rPr lang="ru-RU" dirty="0" smtClean="0"/>
              <a:t>. руб</a:t>
            </a:r>
            <a:r>
              <a:rPr lang="ru-RU" dirty="0"/>
              <a:t>.</a:t>
            </a:r>
          </a:p>
        </c:rich>
      </c:tx>
      <c:layout/>
      <c:overlay val="0"/>
      <c:spPr>
        <a:noFill/>
        <a:ln w="29075">
          <a:noFill/>
        </a:ln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866666666666668"/>
          <c:y val="0.21227621483375958"/>
          <c:w val="0.59866666666666668"/>
          <c:h val="0.716112531969309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доходов 465838,10 тыс.руб.</c:v>
                </c:pt>
              </c:strCache>
            </c:strRef>
          </c:tx>
          <c:explosion val="46"/>
          <c:dPt>
            <c:idx val="0"/>
            <c:bubble3D val="0"/>
            <c:explosion val="16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explosion val="29"/>
            <c:spPr>
              <a:solidFill>
                <a:srgbClr val="FF0000"/>
              </a:solidFill>
            </c:spPr>
          </c:dPt>
          <c:dPt>
            <c:idx val="2"/>
            <c:bubble3D val="0"/>
            <c:explosion val="16"/>
            <c:spPr>
              <a:solidFill>
                <a:srgbClr val="25FF88"/>
              </a:solidFill>
            </c:spPr>
          </c:dPt>
          <c:dLbls>
            <c:dLbl>
              <c:idx val="0"/>
              <c:layout>
                <c:manualLayout>
                  <c:x val="0.12374915840930364"/>
                  <c:y val="4.4482048286700077E-2"/>
                </c:manualLayout>
              </c:layout>
              <c:tx>
                <c:rich>
                  <a:bodyPr/>
                  <a:lstStyle/>
                  <a:p>
                    <a:pPr>
                      <a:defRPr sz="2746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831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Дотации</a:t>
                    </a:r>
                    <a:r>
                      <a:rPr lang="ru-RU" sz="1831" b="0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 </a:t>
                    </a:r>
                  </a:p>
                  <a:p>
                    <a:pPr>
                      <a:defRPr sz="2746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603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183747,3 </a:t>
                    </a:r>
                    <a:r>
                      <a:rPr lang="ru-RU" sz="1603" b="0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тыс. руб</a:t>
                    </a:r>
                    <a:r>
                      <a:rPr lang="ru-RU" sz="1603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.,</a:t>
                    </a:r>
                    <a:endParaRPr lang="ru-RU" sz="1600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  <a:p>
                    <a:pPr>
                      <a:defRPr sz="2746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831" b="0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 </a:t>
                    </a:r>
                    <a:r>
                      <a:rPr lang="ru-RU" sz="1831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39,4%</a:t>
                    </a:r>
                    <a:endParaRPr lang="ru-RU" sz="1831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</c:rich>
              </c:tx>
              <c:spPr>
                <a:noFill/>
                <a:ln w="2907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1915578178580695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2358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206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Н</a:t>
                    </a:r>
                    <a:r>
                      <a:rPr lang="ru-RU" sz="1831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алоговые и неналоговые доходы</a:t>
                    </a:r>
                    <a:r>
                      <a:rPr lang="ru-RU" sz="1831" b="0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 </a:t>
                    </a:r>
                  </a:p>
                  <a:p>
                    <a:pPr>
                      <a:defRPr sz="2358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831" b="0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 </a:t>
                    </a:r>
                    <a:r>
                      <a:rPr lang="ru-RU" sz="1831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62350 </a:t>
                    </a:r>
                    <a:r>
                      <a:rPr lang="ru-RU" sz="1831" b="0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тыс</a:t>
                    </a:r>
                    <a:r>
                      <a:rPr lang="ru-RU" sz="1831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. руб</a:t>
                    </a:r>
                    <a:r>
                      <a:rPr lang="ru-RU" sz="1831" b="0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., </a:t>
                    </a:r>
                    <a:r>
                      <a:rPr lang="ru-RU" sz="1831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13,4%</a:t>
                    </a:r>
                    <a:endParaRPr lang="ru-RU" sz="1831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</c:rich>
              </c:tx>
              <c:spPr>
                <a:noFill/>
                <a:ln w="2907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803989948013014E-2"/>
                  <c:y val="-0.10516766320821055"/>
                </c:manualLayout>
              </c:layout>
              <c:tx>
                <c:rich>
                  <a:bodyPr/>
                  <a:lstStyle/>
                  <a:p>
                    <a:pPr>
                      <a:defRPr sz="2096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831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Субсидии и субвенции</a:t>
                    </a:r>
                    <a:r>
                      <a:rPr lang="ru-RU" sz="1831" b="0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 </a:t>
                    </a:r>
                    <a:r>
                      <a:rPr lang="ru-RU" sz="1831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219740,8 тыс. руб.,</a:t>
                    </a:r>
                    <a:endParaRPr lang="ru-RU" sz="1831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  <a:p>
                    <a:pPr>
                      <a:defRPr sz="2096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831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47,2%</a:t>
                    </a:r>
                    <a:endParaRPr lang="ru-RU" sz="1831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</c:rich>
              </c:tx>
              <c:spPr>
                <a:noFill/>
                <a:ln w="2907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9075">
                <a:noFill/>
              </a:ln>
            </c:spPr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Дотации, тыс.руб.</c:v>
                </c:pt>
                <c:pt idx="1">
                  <c:v>Налоговые и неналоговые доходы,тыс.руб.</c:v>
                </c:pt>
                <c:pt idx="2">
                  <c:v>Субсидии и субвенции,тыс.руб.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183747.3</c:v>
                </c:pt>
                <c:pt idx="1">
                  <c:v>62350</c:v>
                </c:pt>
                <c:pt idx="2">
                  <c:v>219740.79999999999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9075">
          <a:noFill/>
        </a:ln>
      </c:spPr>
    </c:plotArea>
    <c:plotVisOnly val="1"/>
    <c:dispBlanksAs val="zero"/>
    <c:showDLblsOverMax val="0"/>
  </c:chart>
  <c:spPr>
    <a:noFill/>
  </c:spPr>
  <c:txPr>
    <a:bodyPr/>
    <a:lstStyle/>
    <a:p>
      <a:pPr>
        <a:defRPr sz="206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налоговые 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Неналоговые доходы 3314,0 тыс. рублей</c:v>
                </c:pt>
                <c:pt idx="1">
                  <c:v>Налоговые доходы 29036,0 тыс. рублей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3314</c:v>
                </c:pt>
                <c:pt idx="1">
                  <c:v>29036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1848718467154666E-3"/>
          <c:y val="1.0981897731964738E-2"/>
          <c:w val="0.53884213257042712"/>
          <c:h val="0.7940435642416823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1"/>
              <c:layout>
                <c:manualLayout>
                  <c:x val="3.695650392215067E-2"/>
                  <c:y val="-1.154722124892106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7.1763517798010004E-2"/>
                  <c:y val="0.11042195162587197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3"/>
              <c:layout>
                <c:manualLayout>
                  <c:x val="-5.3620294466370767E-2"/>
                  <c:y val="1.569718749198807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Культура, кинематография, средства массовой информации</c:v>
                </c:pt>
                <c:pt idx="2">
                  <c:v>Социальная политика</c:v>
                </c:pt>
                <c:pt idx="3">
                  <c:v>Физическая культура и спорт</c:v>
                </c:pt>
              </c:strCache>
            </c:strRef>
          </c:cat>
          <c:val>
            <c:numRef>
              <c:f>Лист1!$B$2:$B$5</c:f>
              <c:numCache>
                <c:formatCode>0.00</c:formatCode>
                <c:ptCount val="4"/>
                <c:pt idx="0">
                  <c:v>319316.09000000003</c:v>
                </c:pt>
                <c:pt idx="1">
                  <c:v>25892.1</c:v>
                </c:pt>
                <c:pt idx="2">
                  <c:v>4496.75</c:v>
                </c:pt>
                <c:pt idx="3">
                  <c:v>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691918947876204"/>
          <c:y val="7.4250737057131866E-2"/>
          <c:w val="0.35221291441205987"/>
          <c:h val="0.64896165383333471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ln>
                <a:solidFill>
                  <a:srgbClr val="00B0F0"/>
                </a:solidFill>
              </a:ln>
            </c:spPr>
          </c:dPt>
          <c:dPt>
            <c:idx val="4"/>
            <c:bubble3D val="0"/>
            <c:spPr>
              <a:solidFill>
                <a:srgbClr val="C00000"/>
              </a:solidFill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dPt>
          <c:dPt>
            <c:idx val="6"/>
            <c:bubble3D val="0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dPt>
          <c:dPt>
            <c:idx val="8"/>
            <c:bubble3D val="0"/>
            <c:spPr>
              <a:solidFill>
                <a:srgbClr val="FFFF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налог на прибыль, доходы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налоги сборы и регулярные платежи  за пользование природными ресурсами</c:v>
                </c:pt>
                <c:pt idx="4">
                  <c:v>налоги на товары (работы, услуги),реализуемые на территории российской федерации</c:v>
                </c:pt>
                <c:pt idx="5">
                  <c:v>государственная пошлина</c:v>
                </c:pt>
                <c:pt idx="6">
                  <c:v>доходы от использования имущества находящегося в государственной и муниципальной собственности</c:v>
                </c:pt>
                <c:pt idx="7">
                  <c:v>платежи при пользовании природными ресурсами</c:v>
                </c:pt>
                <c:pt idx="8">
                  <c:v>доходы от оказания платных услуг и компенсации затрат государства </c:v>
                </c:pt>
                <c:pt idx="9">
                  <c:v>штрафы,санкции,возмещение ущерба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41144.400000000001</c:v>
                </c:pt>
                <c:pt idx="1">
                  <c:v>8682</c:v>
                </c:pt>
                <c:pt idx="2">
                  <c:v>3228</c:v>
                </c:pt>
                <c:pt idx="3">
                  <c:v>112</c:v>
                </c:pt>
                <c:pt idx="4">
                  <c:v>3319.6</c:v>
                </c:pt>
                <c:pt idx="5">
                  <c:v>3050</c:v>
                </c:pt>
                <c:pt idx="6">
                  <c:v>1305</c:v>
                </c:pt>
                <c:pt idx="7">
                  <c:v>390</c:v>
                </c:pt>
                <c:pt idx="8">
                  <c:v>254</c:v>
                </c:pt>
                <c:pt idx="9">
                  <c:v>865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596547142910052"/>
          <c:y val="8.2144601893549121E-2"/>
          <c:w val="0.37374956023404809"/>
          <c:h val="0.91785539810645089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2DC1B-1B85-44E0-A71F-FE63C712AFBA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FE43A-02A1-4523-B929-B06B85BD6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70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FE43A-02A1-4523-B929-B06B85BD682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25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FE43A-02A1-4523-B929-B06B85BD682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21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FE43A-02A1-4523-B929-B06B85BD682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42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6BAE-565F-48C1-A859-D9652E06858F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7D5D-D5F5-4BB6-AC9B-B330AA877388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17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66BED-913C-4F4F-874A-707CE7E71384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B16A7-5B4A-4181-9F70-0B90BA0D27DD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5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D8E2-14BC-4679-9B0F-98113260DF3C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5E3A3-9261-42B7-A714-74FC3F40954D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53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C305B-7350-46F1-9761-EB1B2801B2D5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52DC4-E212-4B4A-B480-6B9C57AED2E0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C14C2-09C3-4727-AF85-6F87FA47FF20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6110-515C-4CFA-B35D-A9A70BED551C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11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9561-B270-4061-80ED-41AFC6B8A9E2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CC47-E080-4A4D-AA1B-DC7EDFF4D8AC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99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15F19-E504-49C8-A5C5-D6D9672108BC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8FDFF-917E-43F0-B7CB-D5DE73AF4275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74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BE2F0-AC81-44A8-8528-A28CDB551914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1FE59-A8C5-4850-8A1F-3AC3BD3E7935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0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63CC9-424E-48C6-845B-B034D3234F07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38F31-4E49-4AED-9C1C-AA7904D294A8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52FC3-C914-4BCC-A418-B5EA41CD1836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65355-9B94-4760-B898-63B47BB996A3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93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8021D-FF8C-4DB8-8B68-9EB0F3927D99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11CF0-893F-4F5F-99A7-35FA166633E8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69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D6BB4-B3D3-46AB-B695-04E7B84A5593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03736-CFC0-4E90-8130-E3A59232FCB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5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6BAE-565F-48C1-A859-D9652E06858F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7D5D-D5F5-4BB6-AC9B-B330AA877388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5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66BED-913C-4F4F-874A-707CE7E71384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B16A7-5B4A-4181-9F70-0B90BA0D27DD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58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D8E2-14BC-4679-9B0F-98113260DF3C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5E3A3-9261-42B7-A714-74FC3F40954D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22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C305B-7350-46F1-9761-EB1B2801B2D5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52DC4-E212-4B4A-B480-6B9C57AED2E0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90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C14C2-09C3-4727-AF85-6F87FA47FF20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6110-515C-4CFA-B35D-A9A70BED551C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0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9561-B270-4061-80ED-41AFC6B8A9E2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CC47-E080-4A4D-AA1B-DC7EDFF4D8AC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15F19-E504-49C8-A5C5-D6D9672108BC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8FDFF-917E-43F0-B7CB-D5DE73AF4275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00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BE2F0-AC81-44A8-8528-A28CDB551914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1FE59-A8C5-4850-8A1F-3AC3BD3E7935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48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63CC9-424E-48C6-845B-B034D3234F07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38F31-4E49-4AED-9C1C-AA7904D294A8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65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52FC3-C914-4BCC-A418-B5EA41CD1836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65355-9B94-4760-B898-63B47BB996A3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57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8021D-FF8C-4DB8-8B68-9EB0F3927D99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11CF0-893F-4F5F-99A7-35FA166633E8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75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95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2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70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5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55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05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23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57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54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5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A3B5C8A-7689-456D-B1F2-70EBDA244DB0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A13FC9D-3CF4-4D45-9F26-5B8F107D796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8367BCA-460A-42B3-9E90-75F8831A0616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5092D1E0-AA2E-4474-B562-75D0F2024EEF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746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8367BCA-460A-42B3-9E90-75F8831A0616}" type="datetimeFigureOut">
              <a:rPr lang="ru-RU">
                <a:solidFill>
                  <a:srgbClr val="1F497D"/>
                </a:solidFill>
              </a:rPr>
              <a:pPr>
                <a:defRPr/>
              </a:pPr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5092D1E0-AA2E-4474-B562-75D0F2024EEF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063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A3B5C8A-7689-456D-B1F2-70EBDA244DB0}" type="datetimeFigureOut">
              <a:rPr lang="ru-RU" smtClean="0">
                <a:solidFill>
                  <a:srgbClr val="1F497D"/>
                </a:solidFill>
              </a:rPr>
              <a:pPr/>
              <a:t>20.01.2016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A13FC9D-3CF4-4D45-9F26-5B8F107D7965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file:///C:\WIN98\&#1056;&#1072;&#1073;&#1086;&#1095;&#1080;&#1081;%20&#1089;&#1090;&#1086;&#1083;\&#1075;&#1077;&#1088;&#1073;%20&#1091;&#1083;&#1072;&#1075;&#1072;&#1085;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jpg"/><Relationship Id="rId1" Type="http://schemas.microsoft.com/office/2007/relationships/media" Target="../media/media1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jpg"/><Relationship Id="rId1" Type="http://schemas.microsoft.com/office/2007/relationships/media" Target="../media/media2.jpg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0952" y="1988840"/>
            <a:ext cx="7772400" cy="17801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БЮДЖЕТЕ МУНИЦИПАЛЬНОГО ОБРАЗОВАНИЯ «УЛАГАНСКИЙ РАЙОН»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2016 ГОД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6792" y="4015770"/>
            <a:ext cx="6480720" cy="1141422"/>
          </a:xfrm>
        </p:spPr>
        <p:txBody>
          <a:bodyPr>
            <a:normAutofit lnSpcReduction="10000"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БЮДЖЕТ ДЛЯ ГРАЖДАН</a:t>
            </a:r>
            <a:endParaRPr lang="ru-RU" sz="4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716492"/>
              </p:ext>
            </p:extLst>
          </p:nvPr>
        </p:nvGraphicFramePr>
        <p:xfrm>
          <a:off x="1519054" y="332656"/>
          <a:ext cx="6012180" cy="1097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48890"/>
                <a:gridCol w="1062990"/>
                <a:gridCol w="2400300"/>
              </a:tblGrid>
              <a:tr h="842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АДМИНИСТРАЦИЯ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МУНИЦИПАЛЬНОГО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ОБРАЗОВАНИЯ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«УЛАГАНСКИЙ РАЙОН»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АЛТАЙ РЕСПУБЛИКАНЫН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«УЛАГАН АЙМАК»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МУНИЦИПАЛ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ТОЗОМОЛИНИН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АДМИНИСТРАЦИЯЗЫ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WIN98\Рабочий стол\герб улаган.jpg"/>
          <p:cNvPicPr>
            <a:picLocks noChangeAspect="1" noChangeArrowheads="1"/>
          </p:cNvPicPr>
          <p:nvPr/>
        </p:nvPicPr>
        <p:blipFill>
          <a:blip r:embed="rId3" r:link="rId4" cstate="print">
            <a:lum bright="16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98" y="332656"/>
            <a:ext cx="1120411" cy="109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7" y="5373216"/>
            <a:ext cx="867973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92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071844"/>
              </p:ext>
            </p:extLst>
          </p:nvPr>
        </p:nvGraphicFramePr>
        <p:xfrm>
          <a:off x="251520" y="1916832"/>
          <a:ext cx="8662168" cy="4475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/>
              <a:t>Структура доходов бюджета МО «Улаганский район»</a:t>
            </a:r>
            <a:br>
              <a:rPr lang="ru-RU" sz="2400" b="1" i="1" dirty="0" smtClean="0"/>
            </a:br>
            <a:r>
              <a:rPr lang="ru-RU" sz="2400" b="1" i="1" dirty="0" smtClean="0"/>
              <a:t> на 2016 год</a:t>
            </a:r>
          </a:p>
        </p:txBody>
      </p:sp>
    </p:spTree>
    <p:extLst>
      <p:ext uri="{BB962C8B-B14F-4D97-AF65-F5344CB8AC3E}">
        <p14:creationId xmlns:p14="http://schemas.microsoft.com/office/powerpoint/2010/main" val="366485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04273"/>
              </p:ext>
            </p:extLst>
          </p:nvPr>
        </p:nvGraphicFramePr>
        <p:xfrm>
          <a:off x="871538" y="2674938"/>
          <a:ext cx="7408862" cy="345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/>
              <a:t>Прогноз поступления налоговых и неналоговых доходов в бюджет МО «</a:t>
            </a:r>
            <a:r>
              <a:rPr lang="ru-RU" sz="2400" b="1" i="1" dirty="0" err="1"/>
              <a:t>Улаганский</a:t>
            </a:r>
            <a:r>
              <a:rPr lang="ru-RU" sz="2400" b="1" i="1" dirty="0"/>
              <a:t> район»(тыс.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641373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082594"/>
              </p:ext>
            </p:extLst>
          </p:nvPr>
        </p:nvGraphicFramePr>
        <p:xfrm>
          <a:off x="179512" y="1844824"/>
          <a:ext cx="878497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Структура расходов бюджета МО «Улаганский район» на 2016 год на социальную сферу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18034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846812"/>
              </p:ext>
            </p:extLst>
          </p:nvPr>
        </p:nvGraphicFramePr>
        <p:xfrm>
          <a:off x="251520" y="1196752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Структура прогнозных показателей налоговых и неналоговых доходов бюджет МО «</a:t>
            </a:r>
            <a:r>
              <a:rPr lang="ru-RU" sz="2400" b="1" dirty="0" err="1"/>
              <a:t>Улаганский</a:t>
            </a:r>
            <a:r>
              <a:rPr lang="ru-RU" sz="2400" b="1" dirty="0"/>
              <a:t> район» на </a:t>
            </a:r>
            <a:r>
              <a:rPr lang="ru-RU" sz="2400" b="1" dirty="0" smtClean="0"/>
              <a:t>2016 </a:t>
            </a:r>
            <a:r>
              <a:rPr lang="ru-RU" sz="2400" b="1" dirty="0"/>
              <a:t>год (</a:t>
            </a:r>
            <a:r>
              <a:rPr lang="ru-RU" sz="1400" b="1" dirty="0"/>
              <a:t>В ТЫС.РУБ</a:t>
            </a:r>
            <a:r>
              <a:rPr lang="ru-RU" sz="2400" b="1" dirty="0" smtClean="0"/>
              <a:t>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755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4497363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1900" dirty="0" smtClean="0">
                <a:latin typeface="Times New Roman"/>
                <a:ea typeface="Times New Roman"/>
              </a:rPr>
              <a:t>      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19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Бюджет 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МО «</a:t>
            </a:r>
            <a:r>
              <a:rPr lang="ru-RU" sz="1900" dirty="0" err="1">
                <a:solidFill>
                  <a:srgbClr val="002060"/>
                </a:solidFill>
                <a:latin typeface="Times New Roman"/>
                <a:ea typeface="Times New Roman"/>
              </a:rPr>
              <a:t>Улаганский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 район» сформирован </a:t>
            </a:r>
            <a:r>
              <a:rPr lang="ru-RU" sz="19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на 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однолетний период – на 2016 год, в соответствии с решениями принятыми на уровне Российской Федерации и  Республики Алтай, в соответствии с  решением </a:t>
            </a:r>
            <a:r>
              <a:rPr lang="ru-RU" sz="19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Совета 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депутатов МО «</a:t>
            </a:r>
            <a:r>
              <a:rPr lang="ru-RU" sz="1900" dirty="0" err="1">
                <a:solidFill>
                  <a:srgbClr val="002060"/>
                </a:solidFill>
                <a:latin typeface="Times New Roman"/>
                <a:ea typeface="Times New Roman"/>
              </a:rPr>
              <a:t>Улаганский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 район» «О приостановлении отдельных положений Бюджетного процесса муниципального образования </a:t>
            </a:r>
            <a:r>
              <a:rPr lang="ru-RU" sz="1900" dirty="0" err="1">
                <a:solidFill>
                  <a:srgbClr val="002060"/>
                </a:solidFill>
                <a:latin typeface="Times New Roman"/>
                <a:ea typeface="Times New Roman"/>
              </a:rPr>
              <a:t>Улаганский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 район</a:t>
            </a:r>
            <a:r>
              <a:rPr lang="ru-RU" sz="19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».    </a:t>
            </a:r>
            <a:endParaRPr lang="ru-RU" sz="19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19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Бюджетная 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политика МО «</a:t>
            </a:r>
            <a:r>
              <a:rPr lang="ru-RU" sz="1900" dirty="0" err="1">
                <a:solidFill>
                  <a:srgbClr val="002060"/>
                </a:solidFill>
                <a:latin typeface="Times New Roman"/>
                <a:ea typeface="Times New Roman"/>
              </a:rPr>
              <a:t>Улаганский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 район» направлена на обеспечение сбалансированности и устойчивости местного бюджета, совершенствование программно-целевого принципа планирования и его исполнения.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19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Проект  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бюджета МО «</a:t>
            </a:r>
            <a:r>
              <a:rPr lang="ru-RU" sz="1900" dirty="0" err="1">
                <a:solidFill>
                  <a:srgbClr val="002060"/>
                </a:solidFill>
                <a:latin typeface="Times New Roman"/>
                <a:ea typeface="Times New Roman"/>
              </a:rPr>
              <a:t>Улаганский</a:t>
            </a:r>
            <a:r>
              <a:rPr lang="ru-RU" sz="1900" dirty="0">
                <a:solidFill>
                  <a:srgbClr val="002060"/>
                </a:solidFill>
                <a:latin typeface="Times New Roman"/>
                <a:ea typeface="Times New Roman"/>
              </a:rPr>
              <a:t> район»  на 2016 год сформирован на основе 4 муниципальных программ, что направлено на повышение эффективности использования бюджетных средств и прозрачности (открытости) бюджета и бюджетного процесса</a:t>
            </a:r>
          </a:p>
          <a:p>
            <a:pPr indent="0" algn="just">
              <a:spcAft>
                <a:spcPts val="0"/>
              </a:spcAft>
              <a:buNone/>
            </a:pPr>
            <a:endParaRPr lang="ru-RU" sz="1900" dirty="0">
              <a:latin typeface="Times New Roman"/>
              <a:ea typeface="Times New Roman"/>
            </a:endParaRPr>
          </a:p>
          <a:p>
            <a:pPr marL="0" indent="0" algn="just">
              <a:buNone/>
            </a:pPr>
            <a:r>
              <a:rPr lang="ru-RU" sz="1900" dirty="0" smtClean="0">
                <a:latin typeface="Times New Roman"/>
                <a:ea typeface="Times New Roman"/>
              </a:rPr>
              <a:t>           </a:t>
            </a:r>
            <a:endParaRPr lang="ru-RU" sz="19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>
                <a:latin typeface="Times New Roman"/>
                <a:ea typeface="Calibri"/>
                <a:cs typeface="Times New Roman"/>
              </a:rPr>
              <a:t>Программные расходы бюджета 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2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54461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4 муниципальные программы 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11 подпрограмм 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/>
          <a:lstStyle/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Структура муниципальных программ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27784" y="1059136"/>
            <a:ext cx="4248472" cy="432048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Программный бюджет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7544" y="1988840"/>
            <a:ext cx="1944216" cy="936104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+mj-lt"/>
              </a:rPr>
              <a:t>Экономическое развитие МО «Улаганский район»</a:t>
            </a:r>
            <a:endParaRPr lang="ru-RU" sz="1200" b="1" dirty="0">
              <a:latin typeface="+mj-lt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627784" y="1988840"/>
            <a:ext cx="1872207" cy="936104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Calibri"/>
                <a:ea typeface="Calibri"/>
                <a:cs typeface="Times New Roman"/>
              </a:rPr>
              <a:t>Социальное развитие МО «Улаганский район»</a:t>
            </a:r>
            <a:endParaRPr lang="ru-RU" sz="12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16016" y="1995002"/>
            <a:ext cx="1884543" cy="929942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Calibri"/>
                <a:ea typeface="Calibri"/>
                <a:cs typeface="Times New Roman"/>
              </a:rPr>
              <a:t>Управление муниципальным и финансовым имуществом МО «Улаганский район»</a:t>
            </a:r>
            <a:endParaRPr lang="ru-RU" sz="12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17081" y="1988840"/>
            <a:ext cx="1800200" cy="936104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Calibri"/>
                <a:ea typeface="Calibri"/>
                <a:cs typeface="Times New Roman"/>
              </a:rPr>
              <a:t>Повышение эффективности систем жизнеобеспечения МО «Улаганский район»</a:t>
            </a:r>
            <a:endParaRPr lang="ru-RU" sz="1200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99591" y="3356992"/>
            <a:ext cx="1512167" cy="86409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Развитие малого и среднего 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предприниматель-</a:t>
            </a:r>
            <a:r>
              <a:rPr lang="ru-RU" sz="1200" dirty="0" err="1" smtClean="0">
                <a:latin typeface="Calibri"/>
                <a:ea typeface="Calibri"/>
                <a:cs typeface="Times New Roman"/>
              </a:rPr>
              <a:t>ства</a:t>
            </a:r>
            <a:endParaRPr lang="ru-RU" sz="12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06972" y="4437113"/>
            <a:ext cx="1504787" cy="98173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Развитие инвестиционного и имиджевого потенциала</a:t>
            </a:r>
            <a:endParaRPr lang="ru-RU" sz="12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192993" y="3104964"/>
            <a:ext cx="1335599" cy="50405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Развитие культуры</a:t>
            </a:r>
            <a:endParaRPr lang="ru-RU" sz="12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192993" y="3789040"/>
            <a:ext cx="1335599" cy="72008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Развитие физической культуры и спорта</a:t>
            </a:r>
            <a:endParaRPr lang="ru-RU" sz="12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32449" y="4653136"/>
            <a:ext cx="1296144" cy="72008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Развитие образования</a:t>
            </a:r>
            <a:endParaRPr lang="ru-RU" sz="12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203847" y="5517232"/>
            <a:ext cx="1324746" cy="93610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Развитие системы социальной поддержки населения</a:t>
            </a:r>
            <a:endParaRPr lang="ru-RU" sz="12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48064" y="3068959"/>
            <a:ext cx="1512167" cy="1008113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Повышение качества управления 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муниципальными </a:t>
            </a:r>
            <a:r>
              <a:rPr lang="ru-RU" sz="1200" dirty="0">
                <a:latin typeface="Calibri"/>
                <a:ea typeface="Calibri"/>
                <a:cs typeface="Times New Roman"/>
              </a:rPr>
              <a:t>финансами</a:t>
            </a:r>
            <a:endParaRPr lang="ru-RU" sz="12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232406" y="4468432"/>
            <a:ext cx="1427825" cy="1048799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Повышение качества управления муниципальным имуществом</a:t>
            </a:r>
            <a:endParaRPr lang="ru-RU" sz="12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084407" y="3068959"/>
            <a:ext cx="1631535" cy="864095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Развитие жилищно-коммунального комплекса</a:t>
            </a:r>
            <a:endParaRPr lang="ru-RU" sz="1200" dirty="0"/>
          </a:p>
        </p:txBody>
      </p:sp>
      <p:sp>
        <p:nvSpPr>
          <p:cNvPr id="1024" name="Скругленный прямоугольник 1023"/>
          <p:cNvSpPr/>
          <p:nvPr/>
        </p:nvSpPr>
        <p:spPr>
          <a:xfrm>
            <a:off x="7105113" y="4077072"/>
            <a:ext cx="1610830" cy="85090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Обеспечение безопасной жизнедеятельности населения</a:t>
            </a:r>
            <a:endParaRPr lang="ru-RU" sz="1200" dirty="0"/>
          </a:p>
        </p:txBody>
      </p:sp>
      <p:sp>
        <p:nvSpPr>
          <p:cNvPr id="1025" name="Скругленный прямоугольник 1024"/>
          <p:cNvSpPr/>
          <p:nvPr/>
        </p:nvSpPr>
        <p:spPr>
          <a:xfrm>
            <a:off x="7131767" y="5157192"/>
            <a:ext cx="1584176" cy="72008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libri"/>
                <a:ea typeface="Calibri"/>
                <a:cs typeface="Times New Roman"/>
              </a:rPr>
              <a:t>Развитие дорожно-транспортной системы</a:t>
            </a:r>
            <a:endParaRPr lang="ru-RU" sz="1200" dirty="0"/>
          </a:p>
        </p:txBody>
      </p:sp>
      <p:cxnSp>
        <p:nvCxnSpPr>
          <p:cNvPr id="1031" name="Прямая соединительная линия 1030"/>
          <p:cNvCxnSpPr/>
          <p:nvPr/>
        </p:nvCxnSpPr>
        <p:spPr>
          <a:xfrm>
            <a:off x="2915816" y="2924944"/>
            <a:ext cx="0" cy="29523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единительная линия 1032"/>
          <p:cNvCxnSpPr/>
          <p:nvPr/>
        </p:nvCxnSpPr>
        <p:spPr>
          <a:xfrm>
            <a:off x="2915816" y="5877272"/>
            <a:ext cx="28803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Прямая соединительная линия 1034"/>
          <p:cNvCxnSpPr/>
          <p:nvPr/>
        </p:nvCxnSpPr>
        <p:spPr>
          <a:xfrm>
            <a:off x="2915816" y="4992831"/>
            <a:ext cx="28803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Прямая соединительная линия 1036"/>
          <p:cNvCxnSpPr/>
          <p:nvPr/>
        </p:nvCxnSpPr>
        <p:spPr>
          <a:xfrm>
            <a:off x="2915816" y="4077072"/>
            <a:ext cx="2771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Прямая соединительная линия 1038"/>
          <p:cNvCxnSpPr/>
          <p:nvPr/>
        </p:nvCxnSpPr>
        <p:spPr>
          <a:xfrm>
            <a:off x="2915816" y="3356992"/>
            <a:ext cx="2771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Прямая соединительная линия 1040"/>
          <p:cNvCxnSpPr/>
          <p:nvPr/>
        </p:nvCxnSpPr>
        <p:spPr>
          <a:xfrm>
            <a:off x="611560" y="3510254"/>
            <a:ext cx="28803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Прямая соединительная линия 1042"/>
          <p:cNvCxnSpPr/>
          <p:nvPr/>
        </p:nvCxnSpPr>
        <p:spPr>
          <a:xfrm>
            <a:off x="611560" y="2924944"/>
            <a:ext cx="0" cy="20030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Прямая соединительная линия 1044"/>
          <p:cNvCxnSpPr>
            <a:endCxn id="24" idx="1"/>
          </p:cNvCxnSpPr>
          <p:nvPr/>
        </p:nvCxnSpPr>
        <p:spPr>
          <a:xfrm>
            <a:off x="615498" y="4927978"/>
            <a:ext cx="2914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Прямая соединительная линия 1046"/>
          <p:cNvCxnSpPr/>
          <p:nvPr/>
        </p:nvCxnSpPr>
        <p:spPr>
          <a:xfrm>
            <a:off x="4860032" y="2924944"/>
            <a:ext cx="0" cy="206788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Прямая соединительная линия 1049"/>
          <p:cNvCxnSpPr/>
          <p:nvPr/>
        </p:nvCxnSpPr>
        <p:spPr>
          <a:xfrm>
            <a:off x="4860032" y="3609020"/>
            <a:ext cx="28803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Прямая соединительная линия 1051"/>
          <p:cNvCxnSpPr>
            <a:endCxn id="30" idx="1"/>
          </p:cNvCxnSpPr>
          <p:nvPr/>
        </p:nvCxnSpPr>
        <p:spPr>
          <a:xfrm>
            <a:off x="4860032" y="4992831"/>
            <a:ext cx="372374" cy="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Прямая соединительная линия 1053"/>
          <p:cNvCxnSpPr/>
          <p:nvPr/>
        </p:nvCxnSpPr>
        <p:spPr>
          <a:xfrm>
            <a:off x="6948264" y="2924944"/>
            <a:ext cx="0" cy="24938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Прямая соединительная линия 1057"/>
          <p:cNvCxnSpPr/>
          <p:nvPr/>
        </p:nvCxnSpPr>
        <p:spPr>
          <a:xfrm>
            <a:off x="6948264" y="5418843"/>
            <a:ext cx="1568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Прямая соединительная линия 1059"/>
          <p:cNvCxnSpPr>
            <a:endCxn id="1024" idx="1"/>
          </p:cNvCxnSpPr>
          <p:nvPr/>
        </p:nvCxnSpPr>
        <p:spPr>
          <a:xfrm>
            <a:off x="6948264" y="4502525"/>
            <a:ext cx="1568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Прямая соединительная линия 1065"/>
          <p:cNvCxnSpPr>
            <a:endCxn id="31" idx="1"/>
          </p:cNvCxnSpPr>
          <p:nvPr/>
        </p:nvCxnSpPr>
        <p:spPr>
          <a:xfrm flipV="1">
            <a:off x="6948264" y="3501007"/>
            <a:ext cx="136143" cy="92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Прямая соединительная линия 1067"/>
          <p:cNvCxnSpPr/>
          <p:nvPr/>
        </p:nvCxnSpPr>
        <p:spPr>
          <a:xfrm>
            <a:off x="1457653" y="1844824"/>
            <a:ext cx="608467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Прямая соединительная линия 1069"/>
          <p:cNvCxnSpPr>
            <a:endCxn id="19" idx="0"/>
          </p:cNvCxnSpPr>
          <p:nvPr/>
        </p:nvCxnSpPr>
        <p:spPr>
          <a:xfrm>
            <a:off x="1439652" y="1844824"/>
            <a:ext cx="0" cy="1440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Прямая соединительная линия 1071"/>
          <p:cNvCxnSpPr>
            <a:endCxn id="20" idx="0"/>
          </p:cNvCxnSpPr>
          <p:nvPr/>
        </p:nvCxnSpPr>
        <p:spPr>
          <a:xfrm>
            <a:off x="3563887" y="1844824"/>
            <a:ext cx="1" cy="1440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Прямая соединительная линия 1073"/>
          <p:cNvCxnSpPr>
            <a:endCxn id="21" idx="0"/>
          </p:cNvCxnSpPr>
          <p:nvPr/>
        </p:nvCxnSpPr>
        <p:spPr>
          <a:xfrm>
            <a:off x="5658287" y="1844824"/>
            <a:ext cx="1" cy="15017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Прямая соединительная линия 1075"/>
          <p:cNvCxnSpPr/>
          <p:nvPr/>
        </p:nvCxnSpPr>
        <p:spPr>
          <a:xfrm>
            <a:off x="7542329" y="1844824"/>
            <a:ext cx="0" cy="1440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Прямая соединительная линия 1077"/>
          <p:cNvCxnSpPr/>
          <p:nvPr/>
        </p:nvCxnSpPr>
        <p:spPr>
          <a:xfrm>
            <a:off x="4716016" y="1491184"/>
            <a:ext cx="0" cy="35364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5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96752"/>
            <a:ext cx="8640959" cy="54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  1. Создание и развитие инфраструктуры поддержки малого и среднего предпринимательства - на </a:t>
            </a:r>
            <a:r>
              <a:rPr lang="ru-RU" sz="1600" b="1" dirty="0">
                <a:solidFill>
                  <a:schemeClr val="tx1"/>
                </a:solidFill>
              </a:rPr>
              <a:t>софинансирование </a:t>
            </a:r>
            <a:r>
              <a:rPr lang="ru-RU" sz="1600" b="1" dirty="0" smtClean="0">
                <a:solidFill>
                  <a:schemeClr val="tx1"/>
                </a:solidFill>
              </a:rPr>
              <a:t>субсидий </a:t>
            </a:r>
            <a:r>
              <a:rPr lang="ru-RU" sz="1600" b="1" dirty="0">
                <a:solidFill>
                  <a:schemeClr val="tx1"/>
                </a:solidFill>
              </a:rPr>
              <a:t>на грантовую поддержку проектов, направленных на развитие предпринимательской деятельности субъектов малого и среднего </a:t>
            </a:r>
            <a:r>
              <a:rPr lang="ru-RU" sz="1600" b="1" dirty="0" smtClean="0">
                <a:solidFill>
                  <a:schemeClr val="tx1"/>
                </a:solidFill>
              </a:rPr>
              <a:t>предпринимательства в сумме 450,00 тыс. рублей.</a:t>
            </a:r>
          </a:p>
          <a:p>
            <a:pPr marL="0" indent="0" algn="just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  2. Развитие туризма - на поддержку туризма в Улаганском районе в сумме 900,0 тыс. рублей - создание визит-центра в </a:t>
            </a:r>
            <a:r>
              <a:rPr lang="ru-RU" sz="1600" b="1" dirty="0" err="1" smtClean="0">
                <a:solidFill>
                  <a:schemeClr val="tx1"/>
                </a:solidFill>
              </a:rPr>
              <a:t>Улаганском</a:t>
            </a:r>
            <a:r>
              <a:rPr lang="ru-RU" sz="1600" b="1" dirty="0" smtClean="0">
                <a:solidFill>
                  <a:schemeClr val="tx1"/>
                </a:solidFill>
              </a:rPr>
              <a:t> районе</a:t>
            </a:r>
          </a:p>
          <a:p>
            <a:pPr marL="0" indent="0" algn="just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  3. Развитие сельского хозяйства 300,0 тыс. рублей на поддержку рыборазведения, уничтожение волков, участие в сельскохозяйственных ярмарках.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52928" cy="504056"/>
          </a:xfrm>
          <a:solidFill>
            <a:srgbClr val="CCECFF"/>
          </a:solidFill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«Развитие </a:t>
            </a:r>
            <a:r>
              <a:rPr lang="ru-RU" sz="2000" b="1" i="1" dirty="0">
                <a:solidFill>
                  <a:prstClr val="black"/>
                </a:solidFill>
                <a:ea typeface="Calibri"/>
                <a:cs typeface="Times New Roman"/>
              </a:rPr>
              <a:t>малого и среднего </a:t>
            </a: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предпринимательства» в 2016 году:</a:t>
            </a:r>
            <a:endParaRPr lang="ru-RU" sz="2000" b="1" i="1" dirty="0">
              <a:solidFill>
                <a:prstClr val="black"/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турбазтанз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7" y="4041179"/>
            <a:ext cx="37449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Таймень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918131"/>
            <a:ext cx="23887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955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1. Внедрение стандарта инвестиционной привлекательности в сумме 100,0 тыс. рублей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2. Развитие имиджевого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потенциала - 100,0 тыс. рублей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8328"/>
            <a:ext cx="8568952" cy="570392"/>
          </a:xfrm>
          <a:solidFill>
            <a:srgbClr val="CCECFF"/>
          </a:solidFill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«</a:t>
            </a:r>
            <a:r>
              <a:rPr lang="ru-RU" sz="2000" b="1" i="1" dirty="0">
                <a:solidFill>
                  <a:prstClr val="black"/>
                </a:solidFill>
                <a:ea typeface="Calibri"/>
                <a:cs typeface="Times New Roman"/>
              </a:rPr>
              <a:t>Развитие инвестиционного и имиджевого </a:t>
            </a: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потенциала» в 2016 году</a:t>
            </a:r>
            <a:r>
              <a:rPr lang="ru-RU" sz="16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:</a:t>
            </a:r>
            <a:endParaRPr lang="ru-RU" sz="1600" b="1" i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295429"/>
              </p:ext>
            </p:extLst>
          </p:nvPr>
        </p:nvGraphicFramePr>
        <p:xfrm>
          <a:off x="3563888" y="2204864"/>
          <a:ext cx="5367680" cy="379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Acrobat Document" r:id="rId3" imgW="8020050" imgH="5667248" progId="AcroExch.Document.7">
                  <p:embed/>
                </p:oleObj>
              </mc:Choice>
              <mc:Fallback>
                <p:oleObj name="Acrobat Document" r:id="rId3" imgW="8020050" imgH="566724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3888" y="2204864"/>
                        <a:ext cx="5367680" cy="379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C:\Users\сыргалай\Desktop\Для бюждета для гр\фото\Кар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3056"/>
            <a:ext cx="2664296" cy="286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77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4005039" cy="288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   1. Сохранение и развитие культуры - в сумме 1000,0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тыс. рублей на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поддержку профессионального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искусства, литературы и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творчества,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на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в области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культуры.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2. Обеспечение доступности услуг в сфере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Культуры - в сумме 800,0 тыс. рублей на </a:t>
            </a:r>
          </a:p>
          <a:p>
            <a:pPr marL="0" indent="0">
              <a:buNone/>
            </a:pPr>
            <a:r>
              <a:rPr lang="ru-RU" sz="1600" b="1" dirty="0" err="1" smtClean="0">
                <a:solidFill>
                  <a:schemeClr val="tx1"/>
                </a:solidFill>
              </a:rPr>
              <a:t>софинансирование</a:t>
            </a:r>
            <a:r>
              <a:rPr lang="ru-RU" sz="1600" b="1" dirty="0" smtClean="0">
                <a:solidFill>
                  <a:schemeClr val="tx1"/>
                </a:solidFill>
              </a:rPr>
              <a:t> строительства клуба в </a:t>
            </a:r>
            <a:r>
              <a:rPr lang="ru-RU" sz="1600" b="1" dirty="0" err="1" smtClean="0">
                <a:solidFill>
                  <a:schemeClr val="tx1"/>
                </a:solidFill>
              </a:rPr>
              <a:t>с.Кара-Кудюр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3. Развитие библиотек Улаганского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района - в сумме 250,0 тыс. рублей будут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направлены на комплектование книжного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фонда библиотек Улаганского района.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</a:t>
            </a:r>
            <a:r>
              <a:rPr lang="ru-RU" sz="1600" b="1" dirty="0">
                <a:solidFill>
                  <a:schemeClr val="tx1"/>
                </a:solidFill>
              </a:rPr>
              <a:t>4. </a:t>
            </a:r>
            <a:r>
              <a:rPr lang="ru-RU" sz="1600" b="1" dirty="0" smtClean="0">
                <a:solidFill>
                  <a:schemeClr val="tx1"/>
                </a:solidFill>
              </a:rPr>
              <a:t>Обеспечение </a:t>
            </a:r>
            <a:r>
              <a:rPr lang="ru-RU" sz="1600" b="1" dirty="0">
                <a:solidFill>
                  <a:schemeClr val="tx1"/>
                </a:solidFill>
              </a:rPr>
              <a:t>соответствия условий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предоставления </a:t>
            </a:r>
            <a:r>
              <a:rPr lang="ru-RU" sz="1600" b="1" dirty="0">
                <a:solidFill>
                  <a:schemeClr val="tx1"/>
                </a:solidFill>
              </a:rPr>
              <a:t>дополнительного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образования </a:t>
            </a:r>
            <a:r>
              <a:rPr lang="ru-RU" sz="1600" b="1" dirty="0">
                <a:solidFill>
                  <a:schemeClr val="tx1"/>
                </a:solidFill>
              </a:rPr>
              <a:t>детей в области музыкального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искусства</a:t>
            </a: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</a:t>
            </a:r>
            <a:r>
              <a:rPr lang="ru-RU" sz="2000" b="1" i="1" dirty="0">
                <a:solidFill>
                  <a:prstClr val="black"/>
                </a:solidFill>
                <a:ea typeface="Calibri"/>
                <a:cs typeface="Times New Roman"/>
              </a:rPr>
              <a:t>«Развитие </a:t>
            </a: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культуры» в 2016 году</a:t>
            </a:r>
            <a:r>
              <a:rPr lang="ru-RU" sz="16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:</a:t>
            </a:r>
            <a:endParaRPr lang="ru-RU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21295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01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784409"/>
            <a:ext cx="4176464" cy="31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24744"/>
            <a:ext cx="8640959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1.  На развитие районного спорта и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пропаганда здорового образа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жизни - 700,0 тыс. рублей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</a:t>
            </a:r>
            <a:r>
              <a:rPr lang="ru-RU" sz="2000" b="1" i="1" dirty="0">
                <a:solidFill>
                  <a:prstClr val="black"/>
                </a:solidFill>
                <a:ea typeface="Calibri"/>
                <a:cs typeface="Times New Roman"/>
              </a:rPr>
              <a:t>«Развитие </a:t>
            </a: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физической культуры и спорта» в 2016 году: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38" y="908720"/>
            <a:ext cx="3792224" cy="32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43628"/>
            <a:ext cx="3801885" cy="209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163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ыргалай\Desktop\Для бюждета для гр\фото\Кату-Яры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41041"/>
            <a:ext cx="8892495" cy="666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Глава.j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26" y="141041"/>
            <a:ext cx="3082528" cy="4152055"/>
          </a:xfrm>
        </p:spPr>
      </p:pic>
      <p:sp>
        <p:nvSpPr>
          <p:cNvPr id="5" name="Прямоугольник 4"/>
          <p:cNvSpPr/>
          <p:nvPr/>
        </p:nvSpPr>
        <p:spPr>
          <a:xfrm>
            <a:off x="5364088" y="5517232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CFF66"/>
                </a:solidFill>
                <a:latin typeface="TimesNewRomanPSMT"/>
              </a:rPr>
              <a:t>Никита Алексеевич Санин</a:t>
            </a:r>
            <a:endParaRPr lang="ru-RU" dirty="0">
              <a:solidFill>
                <a:srgbClr val="CCFF66"/>
              </a:solidFill>
              <a:latin typeface="TimesNewRomanPSMT"/>
            </a:endParaRPr>
          </a:p>
          <a:p>
            <a:r>
              <a:rPr lang="ru-RU" dirty="0">
                <a:solidFill>
                  <a:srgbClr val="CCFF66"/>
                </a:solidFill>
                <a:latin typeface="TimesNewRomanPSMT"/>
              </a:rPr>
              <a:t>Глава </a:t>
            </a:r>
            <a:r>
              <a:rPr lang="ru-RU" dirty="0" smtClean="0">
                <a:solidFill>
                  <a:srgbClr val="CCFF66"/>
                </a:solidFill>
                <a:latin typeface="TimesNewRomanPSMT"/>
              </a:rPr>
              <a:t>МО «Улаганский район» Республики Алтай</a:t>
            </a:r>
            <a:r>
              <a:rPr lang="ru-RU" dirty="0">
                <a:solidFill>
                  <a:srgbClr val="CCFF66"/>
                </a:solidFill>
                <a:latin typeface="TimesNewRomanPS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8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052736"/>
            <a:ext cx="8496943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1. Развитие доступного дошкольного образования - 100,0 тыс. рублей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2. Развитие доступного общего образования – 2650 тыс. рублей такие мероприятия как совершенствование школьного питания, организация отдыха, оздоровления и занятости детей, «Собери ребенка в школу».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3. Развитие доступного дополнительного образования - 920,0 тыс. рублей на развитие системы дополнительного образования детей в сфере детского творчества и детско-юношеского спорта.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4. Реализация молодежной политики и духовно-нравственное и военно-патриотическое воспитание молодежи – 470,0 тыс. рублей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</a:t>
            </a:r>
            <a:r>
              <a:rPr lang="ru-RU" sz="2000" b="1" i="1" dirty="0">
                <a:solidFill>
                  <a:prstClr val="black"/>
                </a:solidFill>
                <a:ea typeface="Calibri"/>
                <a:cs typeface="Times New Roman"/>
              </a:rPr>
              <a:t>«Развитие </a:t>
            </a: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образования» в 2016 году:</a:t>
            </a:r>
            <a:endParaRPr lang="ru-RU" dirty="0"/>
          </a:p>
        </p:txBody>
      </p:sp>
      <p:pic>
        <p:nvPicPr>
          <p:cNvPr id="5" name="Picture 7" descr="школьники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4752528" cy="300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258391" cy="315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53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9108504" cy="624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268760"/>
            <a:ext cx="8640959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1. Социальная поддержка нуждающихся граждан и граждан, оказавшихся в трудной жизненной ситуации - 500,0 тыс. рублей</a:t>
            </a: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2. Социальная поддержка творческих коллективов ветеранов </a:t>
            </a:r>
            <a:r>
              <a:rPr lang="ru-RU" sz="1600" b="1" dirty="0" err="1" smtClean="0">
                <a:solidFill>
                  <a:schemeClr val="tx1"/>
                </a:solidFill>
              </a:rPr>
              <a:t>Улаганского</a:t>
            </a:r>
            <a:r>
              <a:rPr lang="ru-RU" sz="1600" b="1" dirty="0" smtClean="0">
                <a:solidFill>
                  <a:schemeClr val="tx1"/>
                </a:solidFill>
              </a:rPr>
              <a:t> района - 100,0 тыс. рублей</a:t>
            </a: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3. Поддержка и устойчивое развитие коренных малочисленных народов </a:t>
            </a:r>
            <a:r>
              <a:rPr lang="ru-RU" sz="1600" b="1" dirty="0" err="1" smtClean="0">
                <a:solidFill>
                  <a:schemeClr val="tx1"/>
                </a:solidFill>
              </a:rPr>
              <a:t>Улаганского</a:t>
            </a:r>
            <a:r>
              <a:rPr lang="ru-RU" sz="1600" b="1" dirty="0" smtClean="0">
                <a:solidFill>
                  <a:schemeClr val="tx1"/>
                </a:solidFill>
              </a:rPr>
              <a:t> района - 50,0 тыс. рублей</a:t>
            </a: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4. Обеспечение жильем молодых семей – 485,0 тыс. рублей</a:t>
            </a: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5. Обеспечение жильем молодых семей и молодых специалистов – 300,0 тыс. рублей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496944" cy="570392"/>
          </a:xfrm>
          <a:solidFill>
            <a:srgbClr val="CCECFF"/>
          </a:solidFill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</a:t>
            </a:r>
            <a:r>
              <a:rPr lang="ru-RU" sz="2000" b="1" i="1" dirty="0">
                <a:solidFill>
                  <a:prstClr val="black"/>
                </a:solidFill>
                <a:ea typeface="Calibri"/>
                <a:cs typeface="Times New Roman"/>
              </a:rPr>
              <a:t>«Развитие </a:t>
            </a: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системы социальной поддержки населения» в 2016 году: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80895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17" y="4842098"/>
            <a:ext cx="2341155" cy="163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51" y="1782291"/>
            <a:ext cx="1590290" cy="237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600400" cy="23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2633917" cy="175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340768"/>
            <a:ext cx="864096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1. Обеспечение сбалансированности и устойчивости бюджета МО «</a:t>
            </a:r>
            <a:r>
              <a:rPr lang="ru-RU" sz="1600" b="1" dirty="0" err="1" smtClean="0">
                <a:solidFill>
                  <a:schemeClr val="tx1"/>
                </a:solidFill>
              </a:rPr>
              <a:t>Улаганский</a:t>
            </a:r>
            <a:r>
              <a:rPr lang="ru-RU" sz="1600" b="1" dirty="0" smtClean="0">
                <a:solidFill>
                  <a:schemeClr val="tx1"/>
                </a:solidFill>
              </a:rPr>
              <a:t> район - 200,0 тыс. рублей муниципальный долг.</a:t>
            </a: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2. Повышение результативности предоставления межбюджетных трансфертов сельским поселениям МО «Улаганский район» – 17421,0 тыс. рублей на первоочередные расходы сельских поселений. В </a:t>
            </a:r>
            <a:r>
              <a:rPr lang="ru-RU" sz="1600" b="1" dirty="0">
                <a:solidFill>
                  <a:schemeClr val="tx1"/>
                </a:solidFill>
              </a:rPr>
              <a:t>У</a:t>
            </a:r>
            <a:r>
              <a:rPr lang="ru-RU" sz="1600" b="1" dirty="0" smtClean="0">
                <a:solidFill>
                  <a:schemeClr val="tx1"/>
                </a:solidFill>
              </a:rPr>
              <a:t>лаганском районе 7 сельских поселений:                                    </a:t>
            </a:r>
            <a:r>
              <a:rPr lang="ru-RU" sz="1600" b="1" dirty="0" err="1" smtClean="0">
                <a:solidFill>
                  <a:schemeClr val="tx1"/>
                </a:solidFill>
              </a:rPr>
              <a:t>Улаганское</a:t>
            </a:r>
            <a:r>
              <a:rPr lang="ru-RU" sz="1600" b="1" dirty="0" smtClean="0">
                <a:solidFill>
                  <a:schemeClr val="tx1"/>
                </a:solidFill>
              </a:rPr>
              <a:t> сельское поселение</a:t>
            </a:r>
          </a:p>
          <a:p>
            <a:pPr marL="0" indent="0" algn="ctr">
              <a:buNone/>
            </a:pPr>
            <a:r>
              <a:rPr lang="ru-RU" sz="1600" b="1" dirty="0" err="1" smtClean="0">
                <a:solidFill>
                  <a:schemeClr val="tx1"/>
                </a:solidFill>
              </a:rPr>
              <a:t>Акташское</a:t>
            </a:r>
            <a:r>
              <a:rPr lang="ru-RU" sz="1600" b="1" dirty="0" smtClean="0">
                <a:solidFill>
                  <a:schemeClr val="tx1"/>
                </a:solidFill>
              </a:rPr>
              <a:t> сельское поселение</a:t>
            </a:r>
          </a:p>
          <a:p>
            <a:pPr marL="0" indent="0" algn="ctr">
              <a:buNone/>
            </a:pPr>
            <a:r>
              <a:rPr lang="ru-RU" sz="1600" b="1" dirty="0" err="1" smtClean="0">
                <a:solidFill>
                  <a:schemeClr val="tx1"/>
                </a:solidFill>
              </a:rPr>
              <a:t>Балыктуюльское</a:t>
            </a:r>
            <a:r>
              <a:rPr lang="ru-RU" sz="1600" b="1" dirty="0" smtClean="0">
                <a:solidFill>
                  <a:schemeClr val="tx1"/>
                </a:solidFill>
              </a:rPr>
              <a:t> сельское поселение</a:t>
            </a:r>
          </a:p>
          <a:p>
            <a:pPr marL="0" indent="0" algn="ctr">
              <a:buNone/>
            </a:pPr>
            <a:r>
              <a:rPr lang="ru-RU" sz="1600" b="1" dirty="0" err="1" smtClean="0">
                <a:solidFill>
                  <a:schemeClr val="tx1"/>
                </a:solidFill>
              </a:rPr>
              <a:t>Чибилинское</a:t>
            </a:r>
            <a:r>
              <a:rPr lang="ru-RU" sz="1600" b="1" dirty="0" smtClean="0">
                <a:solidFill>
                  <a:schemeClr val="tx1"/>
                </a:solidFill>
              </a:rPr>
              <a:t> сельское поселение</a:t>
            </a:r>
          </a:p>
          <a:p>
            <a:pPr marL="0" indent="0" algn="ctr">
              <a:buNone/>
            </a:pPr>
            <a:r>
              <a:rPr lang="ru-RU" sz="1600" b="1" dirty="0" err="1" smtClean="0">
                <a:solidFill>
                  <a:schemeClr val="tx1"/>
                </a:solidFill>
              </a:rPr>
              <a:t>Чибитское</a:t>
            </a:r>
            <a:r>
              <a:rPr lang="ru-RU" sz="1600" b="1" dirty="0" smtClean="0">
                <a:solidFill>
                  <a:schemeClr val="tx1"/>
                </a:solidFill>
              </a:rPr>
              <a:t> сельское поселение</a:t>
            </a:r>
          </a:p>
          <a:p>
            <a:pPr marL="0" indent="0" algn="ctr">
              <a:buNone/>
            </a:pPr>
            <a:r>
              <a:rPr lang="ru-RU" sz="1600" b="1" dirty="0" err="1" smtClean="0">
                <a:solidFill>
                  <a:schemeClr val="tx1"/>
                </a:solidFill>
              </a:rPr>
              <a:t>Челушманское</a:t>
            </a:r>
            <a:r>
              <a:rPr lang="ru-RU" sz="1600" b="1" dirty="0" smtClean="0">
                <a:solidFill>
                  <a:schemeClr val="tx1"/>
                </a:solidFill>
              </a:rPr>
              <a:t> сельское поселение</a:t>
            </a:r>
          </a:p>
          <a:p>
            <a:pPr marL="0" indent="0" algn="ctr">
              <a:buNone/>
            </a:pPr>
            <a:r>
              <a:rPr lang="ru-RU" sz="1600" b="1" dirty="0" err="1" smtClean="0">
                <a:solidFill>
                  <a:schemeClr val="tx1"/>
                </a:solidFill>
              </a:rPr>
              <a:t>Саратанское</a:t>
            </a:r>
            <a:r>
              <a:rPr lang="ru-RU" sz="1600" b="1" dirty="0" smtClean="0">
                <a:solidFill>
                  <a:schemeClr val="tx1"/>
                </a:solidFill>
              </a:rPr>
              <a:t> сельское поселение</a:t>
            </a: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363272" cy="714408"/>
          </a:xfrm>
          <a:solidFill>
            <a:srgbClr val="CCECFF"/>
          </a:solidFill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«Повышение качества управления муниципальными финансами» в 2016 году: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0" y="2996952"/>
            <a:ext cx="2400934" cy="161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402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1. Управление муниципальным имуществом – 250,0 тыс. рублей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2. Управление земельными ресурсами – 300,0 тыс. рублей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3. Разработка градостроительной документации о территориальном планировании </a:t>
            </a:r>
            <a:r>
              <a:rPr lang="ru-RU" sz="1600" b="1" dirty="0" err="1" smtClean="0">
                <a:solidFill>
                  <a:schemeClr val="tx1"/>
                </a:solidFill>
              </a:rPr>
              <a:t>Улаганского</a:t>
            </a:r>
            <a:r>
              <a:rPr lang="ru-RU" sz="1600" b="1" dirty="0" smtClean="0">
                <a:solidFill>
                  <a:schemeClr val="tx1"/>
                </a:solidFill>
              </a:rPr>
              <a:t> района - 6000,0 тыс. рублей</a:t>
            </a: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8328"/>
            <a:ext cx="8424936" cy="786416"/>
          </a:xfrm>
          <a:solidFill>
            <a:srgbClr val="CCECFF"/>
          </a:solidFill>
        </p:spPr>
        <p:txBody>
          <a:bodyPr/>
          <a:lstStyle/>
          <a:p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</a:t>
            </a:r>
            <a:r>
              <a:rPr lang="ru-RU" sz="2000" b="1" i="1" dirty="0">
                <a:solidFill>
                  <a:prstClr val="black"/>
                </a:solidFill>
                <a:ea typeface="Calibri"/>
                <a:cs typeface="Times New Roman"/>
              </a:rPr>
              <a:t>«Повышение качества управления </a:t>
            </a: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муниципальным имуществом» в 2016 году: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0928"/>
            <a:ext cx="33337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71703"/>
            <a:ext cx="25146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780928"/>
            <a:ext cx="3168352" cy="237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41168"/>
            <a:ext cx="2859211" cy="149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55904"/>
            <a:ext cx="29241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7403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36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340768"/>
            <a:ext cx="8640959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1. Развитие и модернизация систем коммунальной инфраструктуры МО «Улаганский район» – 6110,6 тыс. рублей</a:t>
            </a: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2. Энергосбережение в </a:t>
            </a:r>
            <a:r>
              <a:rPr lang="ru-RU" sz="1600" b="1" dirty="0" err="1" smtClean="0">
                <a:solidFill>
                  <a:schemeClr val="tx1"/>
                </a:solidFill>
              </a:rPr>
              <a:t>Улаганском</a:t>
            </a:r>
            <a:r>
              <a:rPr lang="ru-RU" sz="1600" b="1" dirty="0" smtClean="0">
                <a:solidFill>
                  <a:schemeClr val="tx1"/>
                </a:solidFill>
              </a:rPr>
              <a:t> районе – 1000,0 тыс. рублей</a:t>
            </a: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3. Переселение граждан из аварийного жилищного фонда - 134,54 тыс. рублей</a:t>
            </a: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8328"/>
            <a:ext cx="8424936" cy="714408"/>
          </a:xfrm>
          <a:solidFill>
            <a:srgbClr val="CCECFF"/>
          </a:solidFill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«Развитие жилищно-коммунального комплекса» в 2016 году: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12976"/>
            <a:ext cx="3289548" cy="314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141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268760"/>
            <a:ext cx="8640959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1. Профилактика наркомании на территории МО «Улаганский район» - 10,0 тыс. рублей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2. Профилактика терроризма, а также минимизации и (или) ликвидации последствий проявлений терроризма  на территории МО «Улаганский район» – 10,0 тыс. рублей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3. </a:t>
            </a:r>
            <a:r>
              <a:rPr lang="ru-RU" sz="1600" b="1" dirty="0" smtClean="0">
                <a:solidFill>
                  <a:prstClr val="black"/>
                </a:solidFill>
              </a:rPr>
              <a:t>Профилактика экстремизма, </a:t>
            </a:r>
            <a:r>
              <a:rPr lang="ru-RU" sz="1600" b="1" dirty="0">
                <a:solidFill>
                  <a:prstClr val="black"/>
                </a:solidFill>
              </a:rPr>
              <a:t>а также минимизации и (или) ликвидации последствий проявлений </a:t>
            </a:r>
            <a:r>
              <a:rPr lang="ru-RU" sz="1600" b="1" dirty="0" smtClean="0">
                <a:solidFill>
                  <a:prstClr val="black"/>
                </a:solidFill>
              </a:rPr>
              <a:t>экстремизма  </a:t>
            </a:r>
            <a:r>
              <a:rPr lang="ru-RU" sz="1600" b="1" dirty="0">
                <a:solidFill>
                  <a:prstClr val="black"/>
                </a:solidFill>
              </a:rPr>
              <a:t>на территории МО «Улаганский район» – 10,0 тыс. рублей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4. Профилактика безнадзорности и правонарушений несовершеннолетних в МО «Улаганский район» – 50,0 тыс. рублей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5. Профилактика правонарушений на территории МО «Улаганский район» – 100,0 тыс. рублей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792088"/>
          </a:xfrm>
          <a:solidFill>
            <a:srgbClr val="CCECFF"/>
          </a:solidFill>
        </p:spPr>
        <p:txBody>
          <a:bodyPr/>
          <a:lstStyle/>
          <a:p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«Обеспечение безопасной жизнедеятельности населения МО «Улаганский район» в 2016 году: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14" y="4654376"/>
            <a:ext cx="1656184" cy="160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27" y="4678558"/>
            <a:ext cx="2330006" cy="155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9" y="4654377"/>
            <a:ext cx="2167447" cy="155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78558"/>
            <a:ext cx="2088232" cy="156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26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7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1. Профилактика правонарушений в сфере дорожного движения МО «Улаганский район» - 100,0 тыс. рублей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2. Развитие улично-дорожной сети на территории МО «Улаганский район» – 3319,6 тыс. рублей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858424"/>
          </a:xfrm>
          <a:solidFill>
            <a:srgbClr val="CCECFF"/>
          </a:solidFill>
        </p:spPr>
        <p:txBody>
          <a:bodyPr/>
          <a:lstStyle/>
          <a:p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Основные мероприятия Подпрограммы «Развитие дорожно-транспортной системы </a:t>
            </a:r>
            <a:r>
              <a:rPr lang="ru-RU" sz="2000" b="1" i="1" dirty="0">
                <a:solidFill>
                  <a:prstClr val="black"/>
                </a:solidFill>
                <a:ea typeface="Calibri"/>
                <a:cs typeface="Times New Roman"/>
              </a:rPr>
              <a:t>МО «Улаганский район</a:t>
            </a:r>
            <a:r>
              <a:rPr lang="ru-RU" sz="2000" b="1" i="1" dirty="0" smtClean="0">
                <a:solidFill>
                  <a:prstClr val="black"/>
                </a:solidFill>
                <a:ea typeface="Calibri"/>
                <a:cs typeface="Times New Roman"/>
              </a:rPr>
              <a:t>» в 2016 году: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5"/>
            <a:ext cx="5161756" cy="342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35402"/>
            <a:ext cx="2308701" cy="305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510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5184576"/>
          </a:xfrm>
          <a:solidFill>
            <a:srgbClr val="CCECFF"/>
          </a:solidFill>
        </p:spPr>
        <p:txBody>
          <a:bodyPr>
            <a:noAutofit/>
          </a:bodyPr>
          <a:lstStyle/>
          <a:p>
            <a:pPr marL="0" lvl="0" indent="0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Субсидии:</a:t>
            </a:r>
          </a:p>
          <a:p>
            <a:pPr marL="0" lvl="0" indent="0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ctr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Субсидии бюджетам на реализацию программы энергосбережения и повышения энергетической эффективности на период до 2020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 502,9 тыс. рублей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ctr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Субсидии бюджетам муниципальных районов на реализацию федеральных целевых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 3497,0  тыс. рублей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ctr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Субсидии 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обеспечение питанием учащихся из малообеспеченных семей в рамках подпрограммы "Развитие общего образования" государственной программы Республики Алтай "Развитие образования"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1736,0  тыс. рублей</a:t>
            </a:r>
          </a:p>
          <a:p>
            <a:pPr marL="0" lvl="0" indent="0" eaLnBrk="0" fontAlgn="ctr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Субсидии 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комплектование книжных фондов библиотек муниципальных образований и государственных библиотек городов Москвы и Санкт-Петербурга в рамках подпрограммы "Библиотечное и архивное дело" государственной программы Республики Алтай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«Развитие культуры» 3,8 тыс. рублей  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ctr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Субсидии бюджетам муниципальных районов на обеспечение мероприятий по переселению граждан из аварийного жилищного фонда за счет средств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бюджетов 12108,0 тыс. рублей</a:t>
            </a:r>
          </a:p>
          <a:p>
            <a:pPr marL="0" lvl="0" indent="0" eaLnBrk="0" fontAlgn="ctr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Субсидии бюджетам муниципальных районов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капитальных вложений в объекты муниципальной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собственности 1771,9 тыс. рублей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ctr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</a:pPr>
            <a:endParaRPr lang="ru-RU" sz="14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ctr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200" b="1" dirty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Межбюджетные трансферты из региональных, федеральных фондов в МО «Улаганский район»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1299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406265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Субвенции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Субвенции бюджетам муниципальных районов на выполнение передаваемых полномочий субъектов Российской 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Федерации 194461,8 тыс. рублей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Субвенции бюджетам муниципальных районов на осуществление первичного воинского учета на территориях, где отсутствуют военные 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комиссариаты 731,5 тыс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рублей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Субвенции бюджетам муниципальных районов на компенсацию части родительской платы за содержание ребенка в муниципальных образовательных учреждениях, реализующих основную общеобразовательную программу дошкольного 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 1438,7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рублей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Субвенции бюджетам муниципальных районов на обеспечение жильем отдельных категорий граждан, установленных Федеральными законами от 12 января 1995 года № 5-ФЗ "О  ветеранах" и от 24 ноября 1995 года № 181-ФЗ 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социальной защите инвалидов в Российской 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Федерации» 609,2  тыс. рублей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Субвенции бюджетам муниципальных районов на составление (изменение) списков кандидатов в присяжные заседатели федеральных судов общей юрисдикции в Российской 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Федерации 8,8 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рублей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2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2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2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72896" cy="1656184"/>
          </a:xfrm>
        </p:spPr>
        <p:txBody>
          <a:bodyPr>
            <a:normAutofit/>
          </a:bodyPr>
          <a:lstStyle/>
          <a:p>
            <a:r>
              <a:rPr lang="ru-RU" sz="2200" b="1" i="1" dirty="0" smtClean="0"/>
              <a:t>Условия Соглашений о мерах по повышению эффективности использования бюджетных средств и увеличению поступлений налоговых и неналоговых доходов бюджетов муниципальных образований (п.4 ст.136 БК РФ)</a:t>
            </a:r>
            <a:endParaRPr lang="ru-RU" sz="2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132856"/>
            <a:ext cx="8712968" cy="424731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sz="1400" dirty="0"/>
              <a:t>не устанавливать и не исполнять расходные обязательства, не связанные с решением вопросов, отнесенных Конституцией Российской Федерации и Республики Алтай, федеральными законами, законами Республики Алтай к вопросам местного значения;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 утвердить план мероприятий по увеличению объема налоговых и неналоговых доходов консолидированного бюджета муниципального образования и принимать меры по его реализации;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 не превышать нормативы формирования расходов на оплату труда депутатов, выборных должностных лиц местного самоуправления, осуществляющих свои полномочия на постоянной основе, муниципальных служащих и содержание органов местного самоуправления;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 предельный объем муниципального долга не должен превышать </a:t>
            </a:r>
            <a:r>
              <a:rPr lang="ru-RU" sz="1400" dirty="0" smtClean="0"/>
              <a:t>50% </a:t>
            </a:r>
            <a:r>
              <a:rPr lang="ru-RU" sz="1400" dirty="0"/>
              <a:t>утвержденного годового объема доходов бюджета муниципального образования (без учета доходов по дополнительным нормативам отчислений);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 дефицит местного бюджета не должен превышать </a:t>
            </a:r>
            <a:r>
              <a:rPr lang="ru-RU" sz="1400" dirty="0" smtClean="0"/>
              <a:t>5% </a:t>
            </a:r>
            <a:r>
              <a:rPr lang="ru-RU" sz="1400" dirty="0"/>
              <a:t>утвержденного общего годового объема доходов местного бюджета (без учета доходов по дополнительным нормативам отчислений);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 предельный объем расходов на обслуживание муниципального долга в текущем финансовом году не должен превышать 15 % объема расходов соответствующего бюджета (за исключением объема расходов, которые осуществляются за счет субвенций);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 не допускать увеличения численности работников бюджетной сферы и органов местного самоуправления, а также количества муниципальных учреждений и других бюджетополучателей  и др.</a:t>
            </a:r>
          </a:p>
        </p:txBody>
      </p:sp>
    </p:spTree>
    <p:extLst>
      <p:ext uri="{BB962C8B-B14F-4D97-AF65-F5344CB8AC3E}">
        <p14:creationId xmlns:p14="http://schemas.microsoft.com/office/powerpoint/2010/main" val="35285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ыргалай\Desktop\Для бюждета для гр\фото\Уча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6678"/>
            <a:ext cx="7164288" cy="377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ыргалай\Desktop\Для бюждета для гр\фото\Озер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2577"/>
            <a:ext cx="5076056" cy="321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расные ворота.j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2581"/>
            <a:ext cx="4139953" cy="3279136"/>
          </a:xfr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"/>
            <a:ext cx="5076056" cy="344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сыргалай\Desktop\Для бюждета для гр\фото\Пазырыкские курганы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572000" cy="38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H="1">
            <a:off x="3275856" y="2645296"/>
            <a:ext cx="5868144" cy="1471172"/>
          </a:xfrm>
          <a:prstGeom prst="rect">
            <a:avLst/>
          </a:prstGeom>
          <a:solidFill>
            <a:schemeClr val="accent5"/>
          </a:solidFill>
          <a:ln>
            <a:solidFill>
              <a:srgbClr val="25FF88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</a:rPr>
              <a:t>Улаганский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</a:rPr>
              <a:t>район образован в 1923 году. Районным центром является  село Улаган, основанное 1 февраля 1963 года. Отдаленность райцентра от г. Горно-Алтайска составляет 420 км. Междугороднее сообщение автомобильное. Типы дорог асфальтовые. В составе района имеется 7 сельских поселений, 13 населенных пунктов. По состоянию на 01.01.2014г. в районе проживает 11308 человек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ru-RU" sz="16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100000">
              <a:srgbClr val="FFEECB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latin typeface="Times New Roman" pitchFamily="18" charset="0"/>
              </a:rPr>
              <a:t>Территория.</a:t>
            </a:r>
          </a:p>
        </p:txBody>
      </p:sp>
      <p:pic>
        <p:nvPicPr>
          <p:cNvPr id="32771" name="Содержимое 4" descr="1c7d98bedcba791fdc5da698d78ddaa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348880"/>
            <a:ext cx="5832475" cy="4103688"/>
          </a:xfrm>
        </p:spPr>
      </p:pic>
      <p:sp>
        <p:nvSpPr>
          <p:cNvPr id="3277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796136" y="980728"/>
            <a:ext cx="3024014" cy="5544616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z="3000" dirty="0" smtClean="0">
                <a:latin typeface="Times New Roman" pitchFamily="18" charset="0"/>
              </a:rPr>
              <a:t>	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</a:rPr>
              <a:t>Площадь территории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</a:rPr>
              <a:t>составляет 18394 кв. км.  или 19,8 % от площади республики. По данному показателю район занимает 2 место по Республике Алтай. </a:t>
            </a:r>
          </a:p>
        </p:txBody>
      </p:sp>
    </p:spTree>
    <p:extLst>
      <p:ext uri="{BB962C8B-B14F-4D97-AF65-F5344CB8AC3E}">
        <p14:creationId xmlns:p14="http://schemas.microsoft.com/office/powerpoint/2010/main" val="25354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dirty="0"/>
              <a:t>ЭТАПЫ </a:t>
            </a:r>
            <a:r>
              <a:rPr lang="ru-RU" sz="3200" dirty="0" smtClean="0"/>
              <a:t>БЮДЖЕТНОГО ПРОЦЕССА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908721"/>
            <a:ext cx="8208912" cy="2520279"/>
          </a:xfrm>
        </p:spPr>
        <p:txBody>
          <a:bodyPr/>
          <a:lstStyle/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 БЮДЖЕТА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РАССМОТРЕНИЕ И УТВЕРЖДЕНИЕ БЮДЖЕТА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КОНТРОЛЬ И ИСПОЛНЕНИЕ БЮДЖЕТА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СОСТАВЛЕНИЕ,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ВНЕШНЯЯ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ПРОВЕРКА,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БЮДЖЕТНОЙ ОТЧЕТНОСТИ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3573016"/>
            <a:ext cx="8712968" cy="288032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/>
              <a:t>       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Проект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бюджета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района составляется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на очередной финансовый год и плановый период в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режиме скользящей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трехлетки.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Администрация МО «Улаганский район» представляет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на рассмотрение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 Совета депутатов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проект закона о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бюджете района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не позднее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15 ноября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текущего года.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Совет депутатов рассматривает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проект бюджета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района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в двух чтениях.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Решение об утверждении бюджета района считается принятым, если за него проголосовало не менее 2/3 от численности состава районного Совета депутатов МО «Улаганский район».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Настоящее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Решение подлежит официальному опубликованию не позднее 10 дней после его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подписания.</a:t>
            </a:r>
            <a:endParaRPr lang="ru-RU" sz="1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980728"/>
            <a:ext cx="25922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53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119409"/>
              </p:ext>
            </p:extLst>
          </p:nvPr>
        </p:nvGraphicFramePr>
        <p:xfrm>
          <a:off x="179512" y="1556792"/>
          <a:ext cx="884809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>
                    <a:lumMod val="95000"/>
                  </a:schemeClr>
                </a:solidFill>
              </a:rPr>
              <a:t>Основные характеристики бюджета МО «Улаганский район»  за 2012-2016 годы и их прогноз</a:t>
            </a:r>
            <a:endParaRPr lang="ru-RU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772815"/>
            <a:ext cx="792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279166"/>
              </p:ext>
            </p:extLst>
          </p:nvPr>
        </p:nvGraphicFramePr>
        <p:xfrm>
          <a:off x="323528" y="1723747"/>
          <a:ext cx="8496944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7"/>
          </a:xfrm>
        </p:spPr>
        <p:txBody>
          <a:bodyPr>
            <a:normAutofit/>
          </a:bodyPr>
          <a:lstStyle/>
          <a:p>
            <a:r>
              <a:rPr lang="ru-RU" sz="2100" b="1" i="1" dirty="0"/>
              <a:t>Динамика  фактического и прогнозируемого объема поступлений безвозмездных поступлений в консолидированный бюджет  МО «Улаганский район» </a:t>
            </a:r>
          </a:p>
        </p:txBody>
      </p:sp>
      <p:pic>
        <p:nvPicPr>
          <p:cNvPr id="7" name="ch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00808"/>
            <a:ext cx="692860" cy="2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416376"/>
              </p:ext>
            </p:extLst>
          </p:nvPr>
        </p:nvGraphicFramePr>
        <p:xfrm>
          <a:off x="251520" y="1196752"/>
          <a:ext cx="889248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/>
              <a:t>Структура расходов бюджета  МО «</a:t>
            </a:r>
            <a:r>
              <a:rPr lang="ru-RU" sz="2400" b="1" i="1" dirty="0" err="1"/>
              <a:t>Улаганский</a:t>
            </a:r>
            <a:r>
              <a:rPr lang="ru-RU" sz="2400" b="1" i="1" dirty="0"/>
              <a:t> район» </a:t>
            </a:r>
            <a:br>
              <a:rPr lang="ru-RU" sz="2400" b="1" i="1" dirty="0"/>
            </a:br>
            <a:r>
              <a:rPr lang="ru-RU" sz="2400" b="1" i="1" dirty="0"/>
              <a:t>по годам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96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8177351"/>
              </p:ext>
            </p:extLst>
          </p:nvPr>
        </p:nvGraphicFramePr>
        <p:xfrm>
          <a:off x="323528" y="1484784"/>
          <a:ext cx="856895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Структура расходов бюджета МО «Улаганский район» </a:t>
            </a:r>
            <a:br>
              <a:rPr lang="ru-RU" sz="2400" b="1" i="1" dirty="0" smtClean="0"/>
            </a:br>
            <a:r>
              <a:rPr lang="ru-RU" sz="2400" b="1" i="1" dirty="0" smtClean="0"/>
              <a:t>на 2016 год (в %)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9247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4588</TotalTime>
  <Words>1932</Words>
  <Application>Microsoft Office PowerPoint</Application>
  <PresentationFormat>Экран (4:3)</PresentationFormat>
  <Paragraphs>224</Paragraphs>
  <Slides>29</Slides>
  <Notes>3</Notes>
  <HiddenSlides>0</HiddenSlides>
  <MMClips>2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Волна</vt:lpstr>
      <vt:lpstr>1_Волна</vt:lpstr>
      <vt:lpstr>2_Волна</vt:lpstr>
      <vt:lpstr>3_Волна</vt:lpstr>
      <vt:lpstr>Acrobat Document</vt:lpstr>
      <vt:lpstr>О БЮДЖЕТЕ МУНИЦИПАЛЬНОГО ОБРАЗОВАНИЯ «УЛАГАНСКИЙ РАЙОН»  НА 2016 ГОД</vt:lpstr>
      <vt:lpstr>Презентация PowerPoint</vt:lpstr>
      <vt:lpstr>Презентация PowerPoint</vt:lpstr>
      <vt:lpstr>Территория.</vt:lpstr>
      <vt:lpstr>ЭТАПЫ БЮДЖЕТНОГО ПРОЦЕССА</vt:lpstr>
      <vt:lpstr>Основные характеристики бюджета МО «Улаганский район»  за 2012-2016 годы и их прогноз</vt:lpstr>
      <vt:lpstr>Динамика  фактического и прогнозируемого объема поступлений безвозмездных поступлений в консолидированный бюджет  МО «Улаганский район» </vt:lpstr>
      <vt:lpstr>Структура расходов бюджета  МО «Улаганский район»  по годам</vt:lpstr>
      <vt:lpstr>Структура расходов бюджета МО «Улаганский район»  на 2016 год (в %) </vt:lpstr>
      <vt:lpstr>Структура доходов бюджета МО «Улаганский район»  на 2016 год</vt:lpstr>
      <vt:lpstr>Прогноз поступления налоговых и неналоговых доходов в бюджет МО «Улаганский район»(тыс. руб.)</vt:lpstr>
      <vt:lpstr>Структура расходов бюджета МО «Улаганский район» на 2016 год на социальную сферу</vt:lpstr>
      <vt:lpstr>Структура прогнозных показателей налоговых и неналоговых доходов бюджет МО «Улаганский район» на 2016 год (В ТЫС.РУБ.)</vt:lpstr>
      <vt:lpstr>Программные расходы бюджета  </vt:lpstr>
      <vt:lpstr>Структура муниципальных программ</vt:lpstr>
      <vt:lpstr>Основные мероприятия Подпрограммы «Развитие малого и среднего предпринимательства» в 2016 году:</vt:lpstr>
      <vt:lpstr>Основные мероприятия Подпрограммы «Развитие инвестиционного и имиджевого потенциала» в 2016 году:</vt:lpstr>
      <vt:lpstr>Основные мероприятия Подпрограммы «Развитие культуры» в 2016 году:</vt:lpstr>
      <vt:lpstr>Основные мероприятия Подпрограммы «Развитие физической культуры и спорта» в 2016 году:</vt:lpstr>
      <vt:lpstr>Основные мероприятия Подпрограммы «Развитие образования» в 2016 году:</vt:lpstr>
      <vt:lpstr>Основные мероприятия Подпрограммы «Развитие системы социальной поддержки населения» в 2016 году:</vt:lpstr>
      <vt:lpstr>Основные мероприятия Подпрограммы «Повышение качества управления муниципальными финансами» в 2016 году:</vt:lpstr>
      <vt:lpstr>Основные мероприятия Подпрограммы «Повышение качества управления муниципальным имуществом» в 2016 году:</vt:lpstr>
      <vt:lpstr>Основные мероприятия Подпрограммы «Развитие жилищно-коммунального комплекса» в 2016 году:</vt:lpstr>
      <vt:lpstr>Основные мероприятия Подпрограммы «Обеспечение безопасной жизнедеятельности населения МО «Улаганский район» в 2016 году:</vt:lpstr>
      <vt:lpstr>Основные мероприятия Подпрограммы «Развитие дорожно-транспортной системы МО «Улаганский район» в 2016 году:</vt:lpstr>
      <vt:lpstr>Межбюджетные трансферты из региональных, федеральных фондов в МО «Улаганский район»</vt:lpstr>
      <vt:lpstr>Презентация PowerPoint</vt:lpstr>
      <vt:lpstr>Условия Соглашений о мерах по повышению эффективности использования бюджетных средств и увеличению поступлений налоговых и неналоговых доходов бюджетов муниципальных образований (п.4 ст.136 БК РФ)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МО «УЛАГАНСКИЙ РАЙОН»</dc:title>
  <dc:creator>Айжана Васильевна</dc:creator>
  <cp:lastModifiedBy>сыргалай</cp:lastModifiedBy>
  <cp:revision>287</cp:revision>
  <cp:lastPrinted>2012-12-28T01:27:44Z</cp:lastPrinted>
  <dcterms:created xsi:type="dcterms:W3CDTF">2012-12-20T05:58:10Z</dcterms:created>
  <dcterms:modified xsi:type="dcterms:W3CDTF">2016-01-20T11:37:25Z</dcterms:modified>
</cp:coreProperties>
</file>